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ream Avenue" charset="1" panose="02000503000000020004"/>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VAFsRXoNbqA.mp4" Type="http://schemas.openxmlformats.org/officeDocument/2006/relationships/video"/><Relationship Id="rId5" Target="../media/VAFsRXoNbqA.mp4" Type="http://schemas.microsoft.com/office/2007/relationships/media"/></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png" Type="http://schemas.openxmlformats.org/officeDocument/2006/relationships/image"/><Relationship Id="rId5" Target="../media/image2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78682" y="3880943"/>
            <a:ext cx="17930636" cy="2942499"/>
          </a:xfrm>
          <a:prstGeom prst="rect">
            <a:avLst/>
          </a:prstGeom>
        </p:spPr>
        <p:txBody>
          <a:bodyPr anchor="t" rtlCol="false" tIns="0" lIns="0" bIns="0" rIns="0">
            <a:spAutoFit/>
          </a:bodyPr>
          <a:lstStyle/>
          <a:p>
            <a:pPr algn="ctr">
              <a:lnSpc>
                <a:spcPts val="22096"/>
              </a:lnSpc>
            </a:pPr>
            <a:r>
              <a:rPr lang="en-US" sz="22096">
                <a:solidFill>
                  <a:srgbClr val="399D4C"/>
                </a:solidFill>
                <a:latin typeface="Dream Avenue"/>
              </a:rPr>
              <a:t>TOUCH</a:t>
            </a:r>
            <a:r>
              <a:rPr lang="en-US" sz="22096">
                <a:solidFill>
                  <a:srgbClr val="FFFFFF"/>
                </a:solidFill>
                <a:latin typeface="Dream Avenue"/>
              </a:rPr>
              <a:t>WIPE</a:t>
            </a:r>
          </a:p>
        </p:txBody>
      </p:sp>
      <p:sp>
        <p:nvSpPr>
          <p:cNvPr name="TextBox 4" id="4"/>
          <p:cNvSpPr txBox="true"/>
          <p:nvPr/>
        </p:nvSpPr>
        <p:spPr>
          <a:xfrm rot="0">
            <a:off x="5172314" y="7216898"/>
            <a:ext cx="7586008" cy="601457"/>
          </a:xfrm>
          <a:prstGeom prst="rect">
            <a:avLst/>
          </a:prstGeom>
        </p:spPr>
        <p:txBody>
          <a:bodyPr anchor="t" rtlCol="false" tIns="0" lIns="0" bIns="0" rIns="0">
            <a:spAutoFit/>
          </a:bodyPr>
          <a:lstStyle/>
          <a:p>
            <a:pPr algn="ctr">
              <a:lnSpc>
                <a:spcPts val="2289"/>
              </a:lnSpc>
            </a:pPr>
            <a:r>
              <a:rPr lang="en-US" sz="2289" spc="686">
                <a:solidFill>
                  <a:srgbClr val="F1EEEB"/>
                </a:solidFill>
                <a:latin typeface="Poppins"/>
              </a:rPr>
              <a:t>AN INITIATIVE TOWARD CYBER SECURITY AND INNOVATION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99D4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52209" y="1028700"/>
            <a:ext cx="4159154" cy="8229600"/>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279" t="0" r="-22279"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2" id="12"/>
          <p:cNvSpPr txBox="true"/>
          <p:nvPr/>
        </p:nvSpPr>
        <p:spPr>
          <a:xfrm rot="0">
            <a:off x="6157838" y="2538608"/>
            <a:ext cx="12130162" cy="5090576"/>
          </a:xfrm>
          <a:prstGeom prst="rect">
            <a:avLst/>
          </a:prstGeom>
        </p:spPr>
        <p:txBody>
          <a:bodyPr anchor="t" rtlCol="false" tIns="0" lIns="0" bIns="0" rIns="0">
            <a:spAutoFit/>
          </a:bodyPr>
          <a:lstStyle/>
          <a:p>
            <a:pPr>
              <a:lnSpc>
                <a:spcPts val="13111"/>
              </a:lnSpc>
            </a:pPr>
            <a:r>
              <a:rPr lang="en-US" sz="13111">
                <a:solidFill>
                  <a:srgbClr val="F1EEEB"/>
                </a:solidFill>
                <a:latin typeface="Dream Avenue"/>
              </a:rPr>
              <a:t>LET'S</a:t>
            </a:r>
          </a:p>
          <a:p>
            <a:pPr>
              <a:lnSpc>
                <a:spcPts val="13111"/>
              </a:lnSpc>
            </a:pPr>
            <a:r>
              <a:rPr lang="en-US" sz="13111">
                <a:solidFill>
                  <a:srgbClr val="F1EEEB"/>
                </a:solidFill>
                <a:latin typeface="Dream Avenue"/>
              </a:rPr>
              <a:t>CONNECT</a:t>
            </a:r>
          </a:p>
          <a:p>
            <a:pPr>
              <a:lnSpc>
                <a:spcPts val="13111"/>
              </a:lnSpc>
            </a:pPr>
            <a:r>
              <a:rPr lang="en-US" sz="13111">
                <a:solidFill>
                  <a:srgbClr val="F1EEEB"/>
                </a:solidFill>
                <a:latin typeface="Dream Avenue"/>
              </a:rPr>
              <a:t>WITH US</a:t>
            </a:r>
          </a:p>
        </p:txBody>
      </p:sp>
      <p:sp>
        <p:nvSpPr>
          <p:cNvPr name="AutoShape 13" id="13"/>
          <p:cNvSpPr/>
          <p:nvPr/>
        </p:nvSpPr>
        <p:spPr>
          <a:xfrm>
            <a:off x="6157836" y="8286859"/>
            <a:ext cx="11101462" cy="4762"/>
          </a:xfrm>
          <a:prstGeom prst="line">
            <a:avLst/>
          </a:prstGeom>
          <a:ln cap="flat" w="9525">
            <a:solidFill>
              <a:srgbClr val="000000"/>
            </a:solidFill>
            <a:prstDash val="solid"/>
            <a:headEnd type="none" len="sm" w="sm"/>
            <a:tailEnd type="none" len="sm" w="sm"/>
          </a:ln>
        </p:spPr>
      </p:sp>
      <p:sp>
        <p:nvSpPr>
          <p:cNvPr name="AutoShape 14" id="14"/>
          <p:cNvSpPr/>
          <p:nvPr/>
        </p:nvSpPr>
        <p:spPr>
          <a:xfrm rot="1912">
            <a:off x="6157837" y="1290510"/>
            <a:ext cx="8559770" cy="0"/>
          </a:xfrm>
          <a:prstGeom prst="line">
            <a:avLst/>
          </a:prstGeom>
          <a:ln cap="flat" w="9525">
            <a:solidFill>
              <a:srgbClr val="000000"/>
            </a:solidFill>
            <a:prstDash val="solid"/>
            <a:headEnd type="none" len="sm" w="sm"/>
            <a:tailEnd type="none" len="sm" w="sm"/>
          </a:ln>
        </p:spPr>
      </p:sp>
      <p:sp>
        <p:nvSpPr>
          <p:cNvPr name="TextBox 15" id="15"/>
          <p:cNvSpPr txBox="true"/>
          <p:nvPr/>
        </p:nvSpPr>
        <p:spPr>
          <a:xfrm rot="0">
            <a:off x="14717607" y="1109662"/>
            <a:ext cx="2980286" cy="537907"/>
          </a:xfrm>
          <a:prstGeom prst="rect">
            <a:avLst/>
          </a:prstGeom>
        </p:spPr>
        <p:txBody>
          <a:bodyPr anchor="t" rtlCol="false" tIns="0" lIns="0" bIns="0" rIns="0">
            <a:spAutoFit/>
          </a:bodyPr>
          <a:lstStyle/>
          <a:p>
            <a:pPr algn="r">
              <a:lnSpc>
                <a:spcPts val="3927"/>
              </a:lnSpc>
            </a:pPr>
            <a:r>
              <a:rPr lang="en-US" sz="3927">
                <a:solidFill>
                  <a:srgbClr val="F1EEEB"/>
                </a:solidFill>
                <a:latin typeface="Dream Avenue"/>
              </a:rPr>
              <a:t>TOUCHWIPE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028700" y="1028700"/>
            <a:ext cx="16230600" cy="8229600"/>
            <a:chOff x="0" y="0"/>
            <a:chExt cx="5920967" cy="3002180"/>
          </a:xfrm>
        </p:grpSpPr>
        <p:sp>
          <p:nvSpPr>
            <p:cNvPr name="Freeform 4" id="4"/>
            <p:cNvSpPr/>
            <p:nvPr/>
          </p:nvSpPr>
          <p:spPr>
            <a:xfrm flipH="false" flipV="false" rot="0">
              <a:off x="0" y="0"/>
              <a:ext cx="5920967" cy="3002180"/>
            </a:xfrm>
            <a:custGeom>
              <a:avLst/>
              <a:gdLst/>
              <a:ahLst/>
              <a:cxnLst/>
              <a:rect r="r" b="b" t="t" l="l"/>
              <a:pathLst>
                <a:path h="3002180" w="5920967">
                  <a:moveTo>
                    <a:pt x="0" y="0"/>
                  </a:moveTo>
                  <a:lnTo>
                    <a:pt x="5920967" y="0"/>
                  </a:lnTo>
                  <a:lnTo>
                    <a:pt x="5920967" y="3002180"/>
                  </a:lnTo>
                  <a:lnTo>
                    <a:pt x="0" y="3002180"/>
                  </a:lnTo>
                  <a:close/>
                </a:path>
              </a:pathLst>
            </a:custGeom>
            <a:solidFill>
              <a:srgbClr val="D6CFC8">
                <a:alpha val="90980"/>
              </a:srgbClr>
            </a:solidFill>
          </p:spPr>
        </p:sp>
      </p:grpSp>
      <p:sp>
        <p:nvSpPr>
          <p:cNvPr name="AutoShape 5" id="5"/>
          <p:cNvSpPr/>
          <p:nvPr/>
        </p:nvSpPr>
        <p:spPr>
          <a:xfrm>
            <a:off x="8767765" y="8631067"/>
            <a:ext cx="752470" cy="0"/>
          </a:xfrm>
          <a:prstGeom prst="line">
            <a:avLst/>
          </a:prstGeom>
          <a:ln cap="flat" w="47625">
            <a:solidFill>
              <a:srgbClr val="000000"/>
            </a:solidFill>
            <a:prstDash val="solid"/>
            <a:headEnd type="none" len="sm" w="sm"/>
            <a:tailEnd type="none" len="sm" w="sm"/>
          </a:ln>
        </p:spPr>
      </p:sp>
      <p:sp>
        <p:nvSpPr>
          <p:cNvPr name="TextBox 6" id="6"/>
          <p:cNvSpPr txBox="true"/>
          <p:nvPr/>
        </p:nvSpPr>
        <p:spPr>
          <a:xfrm rot="0">
            <a:off x="2439768" y="1455597"/>
            <a:ext cx="13408463" cy="1131852"/>
          </a:xfrm>
          <a:prstGeom prst="rect">
            <a:avLst/>
          </a:prstGeom>
        </p:spPr>
        <p:txBody>
          <a:bodyPr anchor="t" rtlCol="false" tIns="0" lIns="0" bIns="0" rIns="0">
            <a:spAutoFit/>
          </a:bodyPr>
          <a:lstStyle/>
          <a:p>
            <a:pPr algn="ctr">
              <a:lnSpc>
                <a:spcPts val="8364"/>
              </a:lnSpc>
            </a:pPr>
            <a:r>
              <a:rPr lang="en-US" sz="8364">
                <a:solidFill>
                  <a:srgbClr val="399D4C"/>
                </a:solidFill>
                <a:latin typeface="Dream Avenue"/>
              </a:rPr>
              <a:t>GROWING CYBER CRIME</a:t>
            </a:r>
          </a:p>
        </p:txBody>
      </p:sp>
      <p:sp>
        <p:nvSpPr>
          <p:cNvPr name="TextBox 7" id="7"/>
          <p:cNvSpPr txBox="true"/>
          <p:nvPr/>
        </p:nvSpPr>
        <p:spPr>
          <a:xfrm rot="0">
            <a:off x="4868076" y="2606499"/>
            <a:ext cx="9304319" cy="346711"/>
          </a:xfrm>
          <a:prstGeom prst="rect">
            <a:avLst/>
          </a:prstGeom>
        </p:spPr>
        <p:txBody>
          <a:bodyPr anchor="t" rtlCol="false" tIns="0" lIns="0" bIns="0" rIns="0">
            <a:spAutoFit/>
          </a:bodyPr>
          <a:lstStyle/>
          <a:p>
            <a:pPr algn="ctr">
              <a:lnSpc>
                <a:spcPts val="2400"/>
              </a:lnSpc>
            </a:pPr>
            <a:r>
              <a:rPr lang="en-US" sz="2400" spc="720">
                <a:solidFill>
                  <a:srgbClr val="130E0C"/>
                </a:solidFill>
                <a:latin typeface="Poppins"/>
              </a:rPr>
              <a:t>PROBLEM STATEMENT AND SOLUTION</a:t>
            </a:r>
          </a:p>
        </p:txBody>
      </p:sp>
      <p:sp>
        <p:nvSpPr>
          <p:cNvPr name="TextBox 8" id="8"/>
          <p:cNvSpPr txBox="true"/>
          <p:nvPr/>
        </p:nvSpPr>
        <p:spPr>
          <a:xfrm rot="0">
            <a:off x="2428273" y="3131214"/>
            <a:ext cx="13419959" cy="5722373"/>
          </a:xfrm>
          <a:prstGeom prst="rect">
            <a:avLst/>
          </a:prstGeom>
        </p:spPr>
        <p:txBody>
          <a:bodyPr anchor="t" rtlCol="false" tIns="0" lIns="0" bIns="0" rIns="0">
            <a:spAutoFit/>
          </a:bodyPr>
          <a:lstStyle/>
          <a:p>
            <a:pPr algn="ctr" marL="585025" indent="-292513" lvl="1">
              <a:lnSpc>
                <a:spcPts val="3793"/>
              </a:lnSpc>
              <a:buFont typeface="Arial"/>
              <a:buChar char="•"/>
            </a:pPr>
            <a:r>
              <a:rPr lang="en-US" sz="2709" spc="67">
                <a:solidFill>
                  <a:srgbClr val="130E0C"/>
                </a:solidFill>
                <a:latin typeface="Poppins"/>
              </a:rPr>
              <a:t>Researchers have shown that by using a </a:t>
            </a:r>
            <a:r>
              <a:rPr lang="en-US" sz="2709" spc="67">
                <a:solidFill>
                  <a:srgbClr val="130E0C"/>
                </a:solidFill>
                <a:latin typeface="Poppins Italics"/>
              </a:rPr>
              <a:t>thermal-imaging camera</a:t>
            </a:r>
            <a:r>
              <a:rPr lang="en-US" sz="2709" spc="67">
                <a:solidFill>
                  <a:srgbClr val="130E0C"/>
                </a:solidFill>
                <a:latin typeface="Poppins"/>
              </a:rPr>
              <a:t> to look at a computer keyboard, smartphone screen, or ATM keypad, it's possible to take a picture that reveals the </a:t>
            </a:r>
            <a:r>
              <a:rPr lang="en-US" sz="2709" spc="67">
                <a:solidFill>
                  <a:srgbClr val="130E0C"/>
                </a:solidFill>
                <a:latin typeface="Poppins Italics"/>
              </a:rPr>
              <a:t>recent heat signature</a:t>
            </a:r>
            <a:r>
              <a:rPr lang="en-US" sz="2709" spc="67">
                <a:solidFill>
                  <a:srgbClr val="130E0C"/>
                </a:solidFill>
                <a:latin typeface="Poppins"/>
              </a:rPr>
              <a:t> from fingers touching the device.</a:t>
            </a:r>
          </a:p>
          <a:p>
            <a:pPr algn="ctr">
              <a:lnSpc>
                <a:spcPts val="3793"/>
              </a:lnSpc>
            </a:pPr>
          </a:p>
          <a:p>
            <a:pPr algn="ctr" marL="585025" indent="-292513" lvl="1">
              <a:lnSpc>
                <a:spcPts val="3793"/>
              </a:lnSpc>
              <a:buFont typeface="Arial"/>
              <a:buChar char="•"/>
            </a:pPr>
            <a:r>
              <a:rPr lang="en-US" sz="2709" spc="67">
                <a:solidFill>
                  <a:srgbClr val="130E0C"/>
                </a:solidFill>
                <a:latin typeface="Poppins"/>
              </a:rPr>
              <a:t>These images of keyboards, screens, or biometrics can then be analyzed by AI to correctly </a:t>
            </a:r>
            <a:r>
              <a:rPr lang="en-US" sz="2709" spc="67">
                <a:solidFill>
                  <a:srgbClr val="130E0C"/>
                </a:solidFill>
                <a:latin typeface="Poppins Italics"/>
              </a:rPr>
              <a:t>guess computer passwords</a:t>
            </a:r>
            <a:r>
              <a:rPr lang="en-US" sz="2709" spc="67">
                <a:solidFill>
                  <a:srgbClr val="130E0C"/>
                </a:solidFill>
                <a:latin typeface="Poppins"/>
              </a:rPr>
              <a:t> in seconds.</a:t>
            </a:r>
          </a:p>
          <a:p>
            <a:pPr algn="ctr">
              <a:lnSpc>
                <a:spcPts val="3793"/>
              </a:lnSpc>
            </a:pPr>
          </a:p>
          <a:p>
            <a:pPr algn="ctr" marL="585025" indent="-292513" lvl="1">
              <a:lnSpc>
                <a:spcPts val="3793"/>
              </a:lnSpc>
              <a:buFont typeface="Arial"/>
              <a:buChar char="•"/>
            </a:pPr>
            <a:r>
              <a:rPr lang="en-US" sz="2709" spc="67">
                <a:solidFill>
                  <a:srgbClr val="130E0C"/>
                </a:solidFill>
                <a:latin typeface="Poppins"/>
              </a:rPr>
              <a:t>To protect our systems we came up with an Arduino-based cleaner that will clean and cool down the surfaces of the devices- Touchwipe. Let us explore this further through a video!</a:t>
            </a:r>
          </a:p>
          <a:p>
            <a:pPr algn="ctr">
              <a:lnSpc>
                <a:spcPts val="379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99D4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000"/>
            </a:blip>
            <a:stretch>
              <a:fillRect l="0" t="-9222" r="0" b="-9222"/>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1086" r="0" b="1086"/>
          <a:stretch>
            <a:fillRect/>
          </a:stretch>
        </p:blipFill>
        <p:spPr>
          <a:xfrm flipH="false" flipV="false" rot="0">
            <a:off x="2295802" y="2046060"/>
            <a:ext cx="13696396" cy="7704223"/>
          </a:xfrm>
          <a:prstGeom prst="rect">
            <a:avLst/>
          </a:prstGeom>
        </p:spPr>
      </p:pic>
      <p:sp>
        <p:nvSpPr>
          <p:cNvPr name="TextBox 4" id="4"/>
          <p:cNvSpPr txBox="true"/>
          <p:nvPr/>
        </p:nvSpPr>
        <p:spPr>
          <a:xfrm rot="0">
            <a:off x="2439768" y="735302"/>
            <a:ext cx="13408463" cy="1126855"/>
          </a:xfrm>
          <a:prstGeom prst="rect">
            <a:avLst/>
          </a:prstGeom>
        </p:spPr>
        <p:txBody>
          <a:bodyPr anchor="t" rtlCol="false" tIns="0" lIns="0" bIns="0" rIns="0">
            <a:spAutoFit/>
          </a:bodyPr>
          <a:lstStyle/>
          <a:p>
            <a:pPr algn="ctr">
              <a:lnSpc>
                <a:spcPts val="8364"/>
              </a:lnSpc>
            </a:pPr>
            <a:r>
              <a:rPr lang="en-US" sz="8364">
                <a:solidFill>
                  <a:srgbClr val="F1EEEB"/>
                </a:solidFill>
                <a:latin typeface="Dream Avenue"/>
              </a:rPr>
              <a:t>WORKING OF TOUCHWIPE</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99D4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700351" y="581435"/>
            <a:ext cx="5681806" cy="4265523"/>
            <a:chOff x="0" y="0"/>
            <a:chExt cx="8916670" cy="6694043"/>
          </a:xfrm>
        </p:grpSpPr>
        <p:sp>
          <p:nvSpPr>
            <p:cNvPr name="Freeform 3" id="3"/>
            <p:cNvSpPr/>
            <p:nvPr/>
          </p:nvSpPr>
          <p:spPr>
            <a:xfrm flipH="false" flipV="false" rot="0">
              <a:off x="155575" y="155575"/>
              <a:ext cx="8605520" cy="6382893"/>
            </a:xfrm>
            <a:custGeom>
              <a:avLst/>
              <a:gdLst/>
              <a:ahLst/>
              <a:cxnLst/>
              <a:rect r="r" b="b" t="t" l="l"/>
              <a:pathLst>
                <a:path h="6382893" w="8605520">
                  <a:moveTo>
                    <a:pt x="0" y="0"/>
                  </a:moveTo>
                  <a:lnTo>
                    <a:pt x="8605520" y="0"/>
                  </a:lnTo>
                  <a:lnTo>
                    <a:pt x="8605520" y="6382893"/>
                  </a:lnTo>
                  <a:lnTo>
                    <a:pt x="0" y="6382893"/>
                  </a:lnTo>
                  <a:close/>
                </a:path>
              </a:pathLst>
            </a:custGeom>
            <a:blipFill>
              <a:blip r:embed="rId2"/>
              <a:stretch>
                <a:fillRect l="-20059" t="0" r="-20059" b="0"/>
              </a:stretch>
            </a:blipFill>
          </p:spPr>
        </p:sp>
        <p:sp>
          <p:nvSpPr>
            <p:cNvPr name="Freeform 4" id="4"/>
            <p:cNvSpPr/>
            <p:nvPr/>
          </p:nvSpPr>
          <p:spPr>
            <a:xfrm flipH="false" flipV="false" rot="0">
              <a:off x="6350" y="6350"/>
              <a:ext cx="8903970" cy="6681343"/>
            </a:xfrm>
            <a:custGeom>
              <a:avLst/>
              <a:gdLst/>
              <a:ahLst/>
              <a:cxnLst/>
              <a:rect r="r" b="b" t="t" l="l"/>
              <a:pathLst>
                <a:path h="6681343" w="8903970">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2E2E2E"/>
            </a:solidFill>
          </p:spPr>
        </p:sp>
      </p:grpSp>
      <p:sp>
        <p:nvSpPr>
          <p:cNvPr name="Freeform 5" id="5"/>
          <p:cNvSpPr/>
          <p:nvPr/>
        </p:nvSpPr>
        <p:spPr>
          <a:xfrm flipH="false" flipV="false" rot="-5400000">
            <a:off x="6658607" y="3407751"/>
            <a:ext cx="16412369" cy="8206185"/>
          </a:xfrm>
          <a:custGeom>
            <a:avLst/>
            <a:gdLst/>
            <a:ahLst/>
            <a:cxnLst/>
            <a:rect r="r" b="b" t="t" l="l"/>
            <a:pathLst>
              <a:path h="8206185" w="16412369">
                <a:moveTo>
                  <a:pt x="0" y="0"/>
                </a:moveTo>
                <a:lnTo>
                  <a:pt x="16412370" y="0"/>
                </a:lnTo>
                <a:lnTo>
                  <a:pt x="16412370" y="8206184"/>
                </a:lnTo>
                <a:lnTo>
                  <a:pt x="0" y="820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896109" y="2972079"/>
            <a:ext cx="7373383" cy="7742053"/>
            <a:chOff x="0" y="0"/>
            <a:chExt cx="1941961" cy="2039059"/>
          </a:xfrm>
        </p:grpSpPr>
        <p:sp>
          <p:nvSpPr>
            <p:cNvPr name="Freeform 7" id="7"/>
            <p:cNvSpPr/>
            <p:nvPr/>
          </p:nvSpPr>
          <p:spPr>
            <a:xfrm flipH="false" flipV="false" rot="0">
              <a:off x="0" y="0"/>
              <a:ext cx="1941961" cy="2039059"/>
            </a:xfrm>
            <a:custGeom>
              <a:avLst/>
              <a:gdLst/>
              <a:ahLst/>
              <a:cxnLst/>
              <a:rect r="r" b="b" t="t" l="l"/>
              <a:pathLst>
                <a:path h="2039059" w="1941961">
                  <a:moveTo>
                    <a:pt x="0" y="0"/>
                  </a:moveTo>
                  <a:lnTo>
                    <a:pt x="1941961" y="0"/>
                  </a:lnTo>
                  <a:lnTo>
                    <a:pt x="1941961" y="2039059"/>
                  </a:lnTo>
                  <a:lnTo>
                    <a:pt x="0" y="2039059"/>
                  </a:lnTo>
                  <a:close/>
                </a:path>
              </a:pathLst>
            </a:custGeom>
            <a:solidFill>
              <a:srgbClr val="000000">
                <a:alpha val="0"/>
              </a:srgbClr>
            </a:solidFill>
          </p:spPr>
        </p:sp>
        <p:sp>
          <p:nvSpPr>
            <p:cNvPr name="TextBox 8" id="8"/>
            <p:cNvSpPr txBox="true"/>
            <p:nvPr/>
          </p:nvSpPr>
          <p:spPr>
            <a:xfrm>
              <a:off x="0" y="-76200"/>
              <a:ext cx="812800" cy="889000"/>
            </a:xfrm>
            <a:prstGeom prst="rect">
              <a:avLst/>
            </a:prstGeom>
          </p:spPr>
          <p:txBody>
            <a:bodyPr anchor="ctr" rtlCol="false" tIns="50800" lIns="50800" bIns="50800" rIns="50800"/>
            <a:lstStyle/>
            <a:p>
              <a:pPr algn="ctr" marL="462004" indent="-231002" lvl="1">
                <a:lnSpc>
                  <a:spcPts val="3188"/>
                </a:lnSpc>
                <a:buFont typeface="Arial"/>
                <a:buChar char="•"/>
              </a:pPr>
              <a:r>
                <a:rPr lang="en-US" sz="2139" spc="173">
                  <a:solidFill>
                    <a:srgbClr val="000000"/>
                  </a:solidFill>
                  <a:latin typeface="Poppins"/>
                </a:rPr>
                <a:t>The Arduino board is connected to a servo motor, an LED, a button, and a keypad.</a:t>
              </a:r>
              <a:r>
                <a:rPr lang="en-US" sz="2139" spc="173">
                  <a:solidFill>
                    <a:srgbClr val="000000"/>
                  </a:solidFill>
                  <a:latin typeface="Poppins"/>
                </a:rPr>
                <a:t> </a:t>
              </a:r>
            </a:p>
            <a:p>
              <a:pPr algn="ctr">
                <a:lnSpc>
                  <a:spcPts val="3188"/>
                </a:lnSpc>
              </a:pPr>
            </a:p>
            <a:p>
              <a:pPr algn="ctr" marL="462004" indent="-231002" lvl="1">
                <a:lnSpc>
                  <a:spcPts val="3188"/>
                </a:lnSpc>
                <a:buFont typeface="Arial"/>
                <a:buChar char="•"/>
              </a:pPr>
              <a:r>
                <a:rPr lang="en-US" sz="2139" spc="173">
                  <a:solidFill>
                    <a:srgbClr val="000000"/>
                  </a:solidFill>
                  <a:latin typeface="Poppins"/>
                </a:rPr>
                <a:t>A stick with a sponge attached to it is connected with the servo motor</a:t>
              </a:r>
            </a:p>
            <a:p>
              <a:pPr algn="ctr">
                <a:lnSpc>
                  <a:spcPts val="3188"/>
                </a:lnSpc>
              </a:pPr>
            </a:p>
            <a:p>
              <a:pPr algn="ctr" marL="462004" indent="-231002" lvl="1">
                <a:lnSpc>
                  <a:spcPts val="3188"/>
                </a:lnSpc>
                <a:buFont typeface="Arial"/>
                <a:buChar char="•"/>
              </a:pPr>
              <a:r>
                <a:rPr lang="en-US" sz="2139" spc="173">
                  <a:solidFill>
                    <a:srgbClr val="000000"/>
                  </a:solidFill>
                  <a:latin typeface="Poppins"/>
                </a:rPr>
                <a:t>The servomotor rotates 90 degrees back and forth to clean the surface of the keypad when a person ends their session by pressing the clear button .</a:t>
              </a:r>
            </a:p>
            <a:p>
              <a:pPr algn="ctr">
                <a:lnSpc>
                  <a:spcPts val="3188"/>
                </a:lnSpc>
              </a:pPr>
            </a:p>
            <a:p>
              <a:pPr algn="ctr" marL="462004" indent="-231002" lvl="1">
                <a:lnSpc>
                  <a:spcPts val="3188"/>
                </a:lnSpc>
                <a:buFont typeface="Arial"/>
                <a:buChar char="•"/>
              </a:pPr>
              <a:r>
                <a:rPr lang="en-US" sz="2139" spc="173">
                  <a:solidFill>
                    <a:srgbClr val="000000"/>
                  </a:solidFill>
                  <a:latin typeface="Poppins"/>
                </a:rPr>
                <a:t>T</a:t>
              </a:r>
              <a:r>
                <a:rPr lang="en-US" sz="2139" spc="173">
                  <a:solidFill>
                    <a:srgbClr val="000000"/>
                  </a:solidFill>
                  <a:latin typeface="Poppins"/>
                </a:rPr>
                <a:t>he LED lights up to indicate the that cleaning process is ongoing and turns off immediately when the process ends</a:t>
              </a:r>
              <a:r>
                <a:rPr lang="en-US" sz="2139" spc="173">
                  <a:solidFill>
                    <a:srgbClr val="000000"/>
                  </a:solidFill>
                  <a:latin typeface="Poppins Bold"/>
                </a:rPr>
                <a:t>.</a:t>
              </a:r>
            </a:p>
            <a:p>
              <a:pPr algn="ctr">
                <a:lnSpc>
                  <a:spcPts val="3188"/>
                </a:lnSpc>
              </a:pPr>
            </a:p>
          </p:txBody>
        </p:sp>
      </p:grpSp>
      <p:grpSp>
        <p:nvGrpSpPr>
          <p:cNvPr name="Group 9" id="9"/>
          <p:cNvGrpSpPr/>
          <p:nvPr/>
        </p:nvGrpSpPr>
        <p:grpSpPr>
          <a:xfrm rot="0">
            <a:off x="2371232" y="5143500"/>
            <a:ext cx="6438878" cy="4795365"/>
            <a:chOff x="0" y="0"/>
            <a:chExt cx="8585170" cy="6393820"/>
          </a:xfrm>
        </p:grpSpPr>
        <p:pic>
          <p:nvPicPr>
            <p:cNvPr name="Picture 10" id="10"/>
            <p:cNvPicPr>
              <a:picLocks noChangeAspect="true"/>
            </p:cNvPicPr>
            <p:nvPr/>
          </p:nvPicPr>
          <p:blipFill>
            <a:blip r:embed="rId5"/>
            <a:srcRect l="0" t="22071" r="0" b="22071"/>
            <a:stretch>
              <a:fillRect/>
            </a:stretch>
          </p:blipFill>
          <p:spPr>
            <a:xfrm flipH="false" flipV="false">
              <a:off x="0" y="0"/>
              <a:ext cx="8585170" cy="6393820"/>
            </a:xfrm>
            <a:prstGeom prst="rect">
              <a:avLst/>
            </a:prstGeom>
          </p:spPr>
        </p:pic>
      </p:grpSp>
      <p:sp>
        <p:nvSpPr>
          <p:cNvPr name="TextBox 11" id="11"/>
          <p:cNvSpPr txBox="true"/>
          <p:nvPr/>
        </p:nvSpPr>
        <p:spPr>
          <a:xfrm rot="0">
            <a:off x="10627290" y="781460"/>
            <a:ext cx="7642203" cy="2944499"/>
          </a:xfrm>
          <a:prstGeom prst="rect">
            <a:avLst/>
          </a:prstGeom>
        </p:spPr>
        <p:txBody>
          <a:bodyPr anchor="t" rtlCol="false" tIns="0" lIns="0" bIns="0" rIns="0">
            <a:spAutoFit/>
          </a:bodyPr>
          <a:lstStyle/>
          <a:p>
            <a:pPr algn="ctr">
              <a:lnSpc>
                <a:spcPts val="11300"/>
              </a:lnSpc>
            </a:pPr>
            <a:r>
              <a:rPr lang="en-US" sz="11300">
                <a:solidFill>
                  <a:srgbClr val="000000"/>
                </a:solidFill>
                <a:latin typeface="Dream Avenue"/>
              </a:rPr>
              <a:t>CIRCUIT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sp>
        <p:nvSpPr>
          <p:cNvPr name="Freeform 2" id="2"/>
          <p:cNvSpPr/>
          <p:nvPr/>
        </p:nvSpPr>
        <p:spPr>
          <a:xfrm flipH="false" flipV="false" rot="0">
            <a:off x="2781351" y="0"/>
            <a:ext cx="15506649" cy="10287000"/>
          </a:xfrm>
          <a:custGeom>
            <a:avLst/>
            <a:gdLst/>
            <a:ahLst/>
            <a:cxnLst/>
            <a:rect r="r" b="b" t="t" l="l"/>
            <a:pathLst>
              <a:path h="10287000" w="15506649">
                <a:moveTo>
                  <a:pt x="0" y="0"/>
                </a:moveTo>
                <a:lnTo>
                  <a:pt x="15506649" y="0"/>
                </a:lnTo>
                <a:lnTo>
                  <a:pt x="15506649" y="10287000"/>
                </a:lnTo>
                <a:lnTo>
                  <a:pt x="0" y="10287000"/>
                </a:lnTo>
                <a:lnTo>
                  <a:pt x="0" y="0"/>
                </a:lnTo>
                <a:close/>
              </a:path>
            </a:pathLst>
          </a:custGeom>
          <a:blipFill>
            <a:blip r:embed="rId2">
              <a:alphaModFix amt="18000"/>
            </a:blip>
            <a:stretch>
              <a:fillRect l="-17936" t="-9333" r="0" b="-9333"/>
            </a:stretch>
          </a:blipFill>
        </p:spPr>
      </p:sp>
      <p:grpSp>
        <p:nvGrpSpPr>
          <p:cNvPr name="Group 3" id="3"/>
          <p:cNvGrpSpPr/>
          <p:nvPr/>
        </p:nvGrpSpPr>
        <p:grpSpPr>
          <a:xfrm rot="0">
            <a:off x="-1850525" y="-699868"/>
            <a:ext cx="10999288" cy="10965312"/>
            <a:chOff x="0" y="0"/>
            <a:chExt cx="4012570" cy="4000175"/>
          </a:xfrm>
        </p:grpSpPr>
        <p:sp>
          <p:nvSpPr>
            <p:cNvPr name="Freeform 4" id="4"/>
            <p:cNvSpPr/>
            <p:nvPr/>
          </p:nvSpPr>
          <p:spPr>
            <a:xfrm flipH="false" flipV="false" rot="0">
              <a:off x="0" y="0"/>
              <a:ext cx="4012570" cy="4000176"/>
            </a:xfrm>
            <a:custGeom>
              <a:avLst/>
              <a:gdLst/>
              <a:ahLst/>
              <a:cxnLst/>
              <a:rect r="r" b="b" t="t" l="l"/>
              <a:pathLst>
                <a:path h="4000176" w="4012570">
                  <a:moveTo>
                    <a:pt x="0" y="0"/>
                  </a:moveTo>
                  <a:lnTo>
                    <a:pt x="4012570" y="0"/>
                  </a:lnTo>
                  <a:lnTo>
                    <a:pt x="4012570" y="4000176"/>
                  </a:lnTo>
                  <a:lnTo>
                    <a:pt x="0" y="4000176"/>
                  </a:lnTo>
                  <a:close/>
                </a:path>
              </a:pathLst>
            </a:custGeom>
            <a:solidFill>
              <a:srgbClr val="399D4C">
                <a:alpha val="87843"/>
              </a:srgbClr>
            </a:solidFill>
          </p:spPr>
        </p:sp>
      </p:grpSp>
      <p:sp>
        <p:nvSpPr>
          <p:cNvPr name="Freeform 5" id="5"/>
          <p:cNvSpPr/>
          <p:nvPr/>
        </p:nvSpPr>
        <p:spPr>
          <a:xfrm flipH="false" flipV="false" rot="0">
            <a:off x="2087883" y="1879342"/>
            <a:ext cx="4923590" cy="3264158"/>
          </a:xfrm>
          <a:custGeom>
            <a:avLst/>
            <a:gdLst/>
            <a:ahLst/>
            <a:cxnLst/>
            <a:rect r="r" b="b" t="t" l="l"/>
            <a:pathLst>
              <a:path h="3264158" w="4923590">
                <a:moveTo>
                  <a:pt x="0" y="0"/>
                </a:moveTo>
                <a:lnTo>
                  <a:pt x="4923590" y="0"/>
                </a:lnTo>
                <a:lnTo>
                  <a:pt x="4923590" y="3264158"/>
                </a:lnTo>
                <a:lnTo>
                  <a:pt x="0" y="3264158"/>
                </a:lnTo>
                <a:lnTo>
                  <a:pt x="0" y="0"/>
                </a:lnTo>
                <a:close/>
              </a:path>
            </a:pathLst>
          </a:custGeom>
          <a:blipFill>
            <a:blip r:embed="rId3"/>
            <a:stretch>
              <a:fillRect l="0" t="0" r="0" b="0"/>
            </a:stretch>
          </a:blipFill>
        </p:spPr>
      </p:sp>
      <p:grpSp>
        <p:nvGrpSpPr>
          <p:cNvPr name="Group 6" id="6"/>
          <p:cNvGrpSpPr/>
          <p:nvPr/>
        </p:nvGrpSpPr>
        <p:grpSpPr>
          <a:xfrm rot="0">
            <a:off x="803498" y="5551854"/>
            <a:ext cx="7492360" cy="4269785"/>
            <a:chOff x="0" y="0"/>
            <a:chExt cx="9989813" cy="5693047"/>
          </a:xfrm>
        </p:grpSpPr>
        <p:sp>
          <p:nvSpPr>
            <p:cNvPr name="Freeform 7" id="7"/>
            <p:cNvSpPr/>
            <p:nvPr/>
          </p:nvSpPr>
          <p:spPr>
            <a:xfrm flipH="false" flipV="false" rot="0">
              <a:off x="250876" y="0"/>
              <a:ext cx="9535048" cy="1959019"/>
            </a:xfrm>
            <a:custGeom>
              <a:avLst/>
              <a:gdLst/>
              <a:ahLst/>
              <a:cxnLst/>
              <a:rect r="r" b="b" t="t" l="l"/>
              <a:pathLst>
                <a:path h="1959019" w="9535048">
                  <a:moveTo>
                    <a:pt x="0" y="0"/>
                  </a:moveTo>
                  <a:lnTo>
                    <a:pt x="9535048" y="0"/>
                  </a:lnTo>
                  <a:lnTo>
                    <a:pt x="9535048"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50876" y="979509"/>
              <a:ext cx="9402327" cy="1931751"/>
            </a:xfrm>
            <a:custGeom>
              <a:avLst/>
              <a:gdLst/>
              <a:ahLst/>
              <a:cxnLst/>
              <a:rect r="r" b="b" t="t" l="l"/>
              <a:pathLst>
                <a:path h="1931751" w="9402327">
                  <a:moveTo>
                    <a:pt x="0" y="0"/>
                  </a:moveTo>
                  <a:lnTo>
                    <a:pt x="9402327" y="0"/>
                  </a:lnTo>
                  <a:lnTo>
                    <a:pt x="9402327" y="1931751"/>
                  </a:lnTo>
                  <a:lnTo>
                    <a:pt x="0" y="1931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1491762"/>
              <a:ext cx="9535048" cy="1959019"/>
            </a:xfrm>
            <a:custGeom>
              <a:avLst/>
              <a:gdLst/>
              <a:ahLst/>
              <a:cxnLst/>
              <a:rect r="r" b="b" t="t" l="l"/>
              <a:pathLst>
                <a:path h="1959019" w="9535048">
                  <a:moveTo>
                    <a:pt x="0" y="0"/>
                  </a:moveTo>
                  <a:lnTo>
                    <a:pt x="9535048" y="0"/>
                  </a:lnTo>
                  <a:lnTo>
                    <a:pt x="9535048"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6204" y="2316225"/>
              <a:ext cx="9402327" cy="1931751"/>
            </a:xfrm>
            <a:custGeom>
              <a:avLst/>
              <a:gdLst/>
              <a:ahLst/>
              <a:cxnLst/>
              <a:rect r="r" b="b" t="t" l="l"/>
              <a:pathLst>
                <a:path h="1931751" w="9402327">
                  <a:moveTo>
                    <a:pt x="0" y="0"/>
                  </a:moveTo>
                  <a:lnTo>
                    <a:pt x="9402327" y="0"/>
                  </a:lnTo>
                  <a:lnTo>
                    <a:pt x="9402327" y="1931751"/>
                  </a:lnTo>
                  <a:lnTo>
                    <a:pt x="0" y="1931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54765" y="1445071"/>
              <a:ext cx="9535048" cy="1959019"/>
            </a:xfrm>
            <a:custGeom>
              <a:avLst/>
              <a:gdLst/>
              <a:ahLst/>
              <a:cxnLst/>
              <a:rect r="r" b="b" t="t" l="l"/>
              <a:pathLst>
                <a:path h="1959019" w="9535048">
                  <a:moveTo>
                    <a:pt x="0" y="0"/>
                  </a:moveTo>
                  <a:lnTo>
                    <a:pt x="9535048" y="0"/>
                  </a:lnTo>
                  <a:lnTo>
                    <a:pt x="9535048"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454765" y="2424581"/>
              <a:ext cx="9402327" cy="1931751"/>
            </a:xfrm>
            <a:custGeom>
              <a:avLst/>
              <a:gdLst/>
              <a:ahLst/>
              <a:cxnLst/>
              <a:rect r="r" b="b" t="t" l="l"/>
              <a:pathLst>
                <a:path h="1931751" w="9402327">
                  <a:moveTo>
                    <a:pt x="0" y="0"/>
                  </a:moveTo>
                  <a:lnTo>
                    <a:pt x="9402327" y="0"/>
                  </a:lnTo>
                  <a:lnTo>
                    <a:pt x="9402327" y="1931750"/>
                  </a:lnTo>
                  <a:lnTo>
                    <a:pt x="0" y="193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03889" y="2936833"/>
              <a:ext cx="9535048" cy="1959019"/>
            </a:xfrm>
            <a:custGeom>
              <a:avLst/>
              <a:gdLst/>
              <a:ahLst/>
              <a:cxnLst/>
              <a:rect r="r" b="b" t="t" l="l"/>
              <a:pathLst>
                <a:path h="1959019" w="9535048">
                  <a:moveTo>
                    <a:pt x="0" y="0"/>
                  </a:moveTo>
                  <a:lnTo>
                    <a:pt x="9535048" y="0"/>
                  </a:lnTo>
                  <a:lnTo>
                    <a:pt x="9535048"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50093" y="3761296"/>
              <a:ext cx="9402327" cy="1931751"/>
            </a:xfrm>
            <a:custGeom>
              <a:avLst/>
              <a:gdLst/>
              <a:ahLst/>
              <a:cxnLst/>
              <a:rect r="r" b="b" t="t" l="l"/>
              <a:pathLst>
                <a:path h="1931751" w="9402327">
                  <a:moveTo>
                    <a:pt x="0" y="0"/>
                  </a:moveTo>
                  <a:lnTo>
                    <a:pt x="9402328" y="0"/>
                  </a:lnTo>
                  <a:lnTo>
                    <a:pt x="9402328" y="1931751"/>
                  </a:lnTo>
                  <a:lnTo>
                    <a:pt x="0" y="1931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854241" y="620259"/>
              <a:ext cx="8281332" cy="5072788"/>
            </a:xfrm>
            <a:prstGeom prst="rect">
              <a:avLst/>
            </a:prstGeom>
          </p:spPr>
          <p:txBody>
            <a:bodyPr anchor="t" rtlCol="false" tIns="0" lIns="0" bIns="0" rIns="0">
              <a:spAutoFit/>
            </a:bodyPr>
            <a:lstStyle/>
            <a:p>
              <a:pPr algn="just" marL="465970" indent="-232985" lvl="1">
                <a:lnSpc>
                  <a:spcPts val="3021"/>
                </a:lnSpc>
                <a:buFont typeface="Arial"/>
                <a:buChar char="•"/>
              </a:pPr>
              <a:r>
                <a:rPr lang="en-US" sz="2158">
                  <a:solidFill>
                    <a:srgbClr val="000000"/>
                  </a:solidFill>
                  <a:latin typeface="Poppins"/>
                </a:rPr>
                <a:t>The fluorescent red fingerprints on the keys show the threat our keyboards possess. </a:t>
              </a:r>
            </a:p>
            <a:p>
              <a:pPr algn="just">
                <a:lnSpc>
                  <a:spcPts val="3021"/>
                </a:lnSpc>
              </a:pPr>
            </a:p>
            <a:p>
              <a:pPr algn="just" marL="465970" indent="-232985" lvl="1">
                <a:lnSpc>
                  <a:spcPts val="3021"/>
                </a:lnSpc>
                <a:buFont typeface="Arial"/>
                <a:buChar char="•"/>
              </a:pPr>
              <a:r>
                <a:rPr lang="en-US" sz="2158">
                  <a:solidFill>
                    <a:srgbClr val="000000"/>
                  </a:solidFill>
                  <a:latin typeface="Poppins"/>
                </a:rPr>
                <a:t>The brush on top of the keyboard shows that it is removing the fingerprints.</a:t>
              </a:r>
            </a:p>
            <a:p>
              <a:pPr algn="just">
                <a:lnSpc>
                  <a:spcPts val="3021"/>
                </a:lnSpc>
              </a:pPr>
            </a:p>
            <a:p>
              <a:pPr algn="just" marL="465970" indent="-232985" lvl="1">
                <a:lnSpc>
                  <a:spcPts val="3021"/>
                </a:lnSpc>
                <a:buFont typeface="Arial"/>
                <a:buChar char="•"/>
              </a:pPr>
              <a:r>
                <a:rPr lang="en-US" sz="2158">
                  <a:solidFill>
                    <a:srgbClr val="000000"/>
                  </a:solidFill>
                  <a:latin typeface="Poppins"/>
                </a:rPr>
                <a:t>Our color scheme - black and green symbolizes safety, security, and growth</a:t>
              </a:r>
            </a:p>
            <a:p>
              <a:pPr algn="just">
                <a:lnSpc>
                  <a:spcPts val="3021"/>
                </a:lnSpc>
              </a:pPr>
            </a:p>
          </p:txBody>
        </p:sp>
      </p:grpSp>
      <p:sp>
        <p:nvSpPr>
          <p:cNvPr name="TextBox 16" id="16"/>
          <p:cNvSpPr txBox="true"/>
          <p:nvPr/>
        </p:nvSpPr>
        <p:spPr>
          <a:xfrm rot="0">
            <a:off x="9418212" y="4166984"/>
            <a:ext cx="8488889" cy="1857781"/>
          </a:xfrm>
          <a:prstGeom prst="rect">
            <a:avLst/>
          </a:prstGeom>
        </p:spPr>
        <p:txBody>
          <a:bodyPr anchor="t" rtlCol="false" tIns="0" lIns="0" bIns="0" rIns="0">
            <a:spAutoFit/>
          </a:bodyPr>
          <a:lstStyle/>
          <a:p>
            <a:pPr algn="ctr">
              <a:lnSpc>
                <a:spcPts val="4876"/>
              </a:lnSpc>
            </a:pPr>
            <a:r>
              <a:rPr lang="en-US" sz="3483">
                <a:solidFill>
                  <a:srgbClr val="399D4C"/>
                </a:solidFill>
                <a:latin typeface="Poppins Bold Italics"/>
              </a:rPr>
              <a:t>BE SAFE ONLINE,</a:t>
            </a:r>
            <a:r>
              <a:rPr lang="en-US" sz="3483">
                <a:solidFill>
                  <a:srgbClr val="399D4C"/>
                </a:solidFill>
                <a:latin typeface="Poppins Bold Italics"/>
              </a:rPr>
              <a:t> </a:t>
            </a:r>
          </a:p>
          <a:p>
            <a:pPr algn="ctr">
              <a:lnSpc>
                <a:spcPts val="4876"/>
              </a:lnSpc>
            </a:pPr>
            <a:r>
              <a:rPr lang="en-US" sz="3483">
                <a:solidFill>
                  <a:srgbClr val="399D4C"/>
                </a:solidFill>
                <a:latin typeface="Poppins Bold Italics"/>
              </a:rPr>
              <a:t>REMOVE THE THREAT OF CYBERCRIME</a:t>
            </a:r>
          </a:p>
          <a:p>
            <a:pPr algn="ctr">
              <a:lnSpc>
                <a:spcPts val="4876"/>
              </a:lnSpc>
            </a:pPr>
          </a:p>
        </p:txBody>
      </p:sp>
      <p:grpSp>
        <p:nvGrpSpPr>
          <p:cNvPr name="Group 17" id="17"/>
          <p:cNvGrpSpPr/>
          <p:nvPr/>
        </p:nvGrpSpPr>
        <p:grpSpPr>
          <a:xfrm rot="0">
            <a:off x="9701927" y="5551854"/>
            <a:ext cx="7921458" cy="4269785"/>
            <a:chOff x="0" y="0"/>
            <a:chExt cx="10561944" cy="5693047"/>
          </a:xfrm>
        </p:grpSpPr>
        <p:sp>
          <p:nvSpPr>
            <p:cNvPr name="Freeform 18" id="18"/>
            <p:cNvSpPr/>
            <p:nvPr/>
          </p:nvSpPr>
          <p:spPr>
            <a:xfrm flipH="false" flipV="false" rot="0">
              <a:off x="823007" y="0"/>
              <a:ext cx="9535048" cy="1959019"/>
            </a:xfrm>
            <a:custGeom>
              <a:avLst/>
              <a:gdLst/>
              <a:ahLst/>
              <a:cxnLst/>
              <a:rect r="r" b="b" t="t" l="l"/>
              <a:pathLst>
                <a:path h="1959019" w="9535048">
                  <a:moveTo>
                    <a:pt x="0" y="0"/>
                  </a:moveTo>
                  <a:lnTo>
                    <a:pt x="9535047" y="0"/>
                  </a:lnTo>
                  <a:lnTo>
                    <a:pt x="9535047"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823007" y="979509"/>
              <a:ext cx="9402327" cy="1931751"/>
            </a:xfrm>
            <a:custGeom>
              <a:avLst/>
              <a:gdLst/>
              <a:ahLst/>
              <a:cxnLst/>
              <a:rect r="r" b="b" t="t" l="l"/>
              <a:pathLst>
                <a:path h="1931751" w="9402327">
                  <a:moveTo>
                    <a:pt x="0" y="0"/>
                  </a:moveTo>
                  <a:lnTo>
                    <a:pt x="9402327" y="0"/>
                  </a:lnTo>
                  <a:lnTo>
                    <a:pt x="9402327" y="1931751"/>
                  </a:lnTo>
                  <a:lnTo>
                    <a:pt x="0" y="1931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572131" y="1491762"/>
              <a:ext cx="9535048" cy="1959019"/>
            </a:xfrm>
            <a:custGeom>
              <a:avLst/>
              <a:gdLst/>
              <a:ahLst/>
              <a:cxnLst/>
              <a:rect r="r" b="b" t="t" l="l"/>
              <a:pathLst>
                <a:path h="1959019" w="9535048">
                  <a:moveTo>
                    <a:pt x="0" y="0"/>
                  </a:moveTo>
                  <a:lnTo>
                    <a:pt x="9535047" y="0"/>
                  </a:lnTo>
                  <a:lnTo>
                    <a:pt x="9535047"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718335" y="2316225"/>
              <a:ext cx="9402327" cy="1931751"/>
            </a:xfrm>
            <a:custGeom>
              <a:avLst/>
              <a:gdLst/>
              <a:ahLst/>
              <a:cxnLst/>
              <a:rect r="r" b="b" t="t" l="l"/>
              <a:pathLst>
                <a:path h="1931751" w="9402327">
                  <a:moveTo>
                    <a:pt x="0" y="0"/>
                  </a:moveTo>
                  <a:lnTo>
                    <a:pt x="9402327" y="0"/>
                  </a:lnTo>
                  <a:lnTo>
                    <a:pt x="9402327" y="1931751"/>
                  </a:lnTo>
                  <a:lnTo>
                    <a:pt x="0" y="1931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026896" y="1445071"/>
              <a:ext cx="9535048" cy="1959019"/>
            </a:xfrm>
            <a:custGeom>
              <a:avLst/>
              <a:gdLst/>
              <a:ahLst/>
              <a:cxnLst/>
              <a:rect r="r" b="b" t="t" l="l"/>
              <a:pathLst>
                <a:path h="1959019" w="9535048">
                  <a:moveTo>
                    <a:pt x="0" y="0"/>
                  </a:moveTo>
                  <a:lnTo>
                    <a:pt x="9535048" y="0"/>
                  </a:lnTo>
                  <a:lnTo>
                    <a:pt x="9535048"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026896" y="2424581"/>
              <a:ext cx="9402327" cy="1931751"/>
            </a:xfrm>
            <a:custGeom>
              <a:avLst/>
              <a:gdLst/>
              <a:ahLst/>
              <a:cxnLst/>
              <a:rect r="r" b="b" t="t" l="l"/>
              <a:pathLst>
                <a:path h="1931751" w="9402327">
                  <a:moveTo>
                    <a:pt x="0" y="0"/>
                  </a:moveTo>
                  <a:lnTo>
                    <a:pt x="9402327" y="0"/>
                  </a:lnTo>
                  <a:lnTo>
                    <a:pt x="9402327" y="1931750"/>
                  </a:lnTo>
                  <a:lnTo>
                    <a:pt x="0" y="193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776020" y="2936833"/>
              <a:ext cx="9535048" cy="1959019"/>
            </a:xfrm>
            <a:custGeom>
              <a:avLst/>
              <a:gdLst/>
              <a:ahLst/>
              <a:cxnLst/>
              <a:rect r="r" b="b" t="t" l="l"/>
              <a:pathLst>
                <a:path h="1959019" w="9535048">
                  <a:moveTo>
                    <a:pt x="0" y="0"/>
                  </a:moveTo>
                  <a:lnTo>
                    <a:pt x="9535048" y="0"/>
                  </a:lnTo>
                  <a:lnTo>
                    <a:pt x="9535048"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922224" y="3761296"/>
              <a:ext cx="9402327" cy="1931751"/>
            </a:xfrm>
            <a:custGeom>
              <a:avLst/>
              <a:gdLst/>
              <a:ahLst/>
              <a:cxnLst/>
              <a:rect r="r" b="b" t="t" l="l"/>
              <a:pathLst>
                <a:path h="1931751" w="9402327">
                  <a:moveTo>
                    <a:pt x="0" y="0"/>
                  </a:moveTo>
                  <a:lnTo>
                    <a:pt x="9402327" y="0"/>
                  </a:lnTo>
                  <a:lnTo>
                    <a:pt x="9402327" y="1931751"/>
                  </a:lnTo>
                  <a:lnTo>
                    <a:pt x="0" y="1931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250876" y="0"/>
              <a:ext cx="9535048" cy="1959019"/>
            </a:xfrm>
            <a:custGeom>
              <a:avLst/>
              <a:gdLst/>
              <a:ahLst/>
              <a:cxnLst/>
              <a:rect r="r" b="b" t="t" l="l"/>
              <a:pathLst>
                <a:path h="1959019" w="9535048">
                  <a:moveTo>
                    <a:pt x="0" y="0"/>
                  </a:moveTo>
                  <a:lnTo>
                    <a:pt x="9535048" y="0"/>
                  </a:lnTo>
                  <a:lnTo>
                    <a:pt x="9535048"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250876" y="979509"/>
              <a:ext cx="9402327" cy="1931751"/>
            </a:xfrm>
            <a:custGeom>
              <a:avLst/>
              <a:gdLst/>
              <a:ahLst/>
              <a:cxnLst/>
              <a:rect r="r" b="b" t="t" l="l"/>
              <a:pathLst>
                <a:path h="1931751" w="9402327">
                  <a:moveTo>
                    <a:pt x="0" y="0"/>
                  </a:moveTo>
                  <a:lnTo>
                    <a:pt x="9402327" y="0"/>
                  </a:lnTo>
                  <a:lnTo>
                    <a:pt x="9402327" y="1931751"/>
                  </a:lnTo>
                  <a:lnTo>
                    <a:pt x="0" y="1931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0" y="1491762"/>
              <a:ext cx="9535048" cy="1959019"/>
            </a:xfrm>
            <a:custGeom>
              <a:avLst/>
              <a:gdLst/>
              <a:ahLst/>
              <a:cxnLst/>
              <a:rect r="r" b="b" t="t" l="l"/>
              <a:pathLst>
                <a:path h="1959019" w="9535048">
                  <a:moveTo>
                    <a:pt x="0" y="0"/>
                  </a:moveTo>
                  <a:lnTo>
                    <a:pt x="9535048" y="0"/>
                  </a:lnTo>
                  <a:lnTo>
                    <a:pt x="9535048"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146204" y="2316225"/>
              <a:ext cx="9402327" cy="1931751"/>
            </a:xfrm>
            <a:custGeom>
              <a:avLst/>
              <a:gdLst/>
              <a:ahLst/>
              <a:cxnLst/>
              <a:rect r="r" b="b" t="t" l="l"/>
              <a:pathLst>
                <a:path h="1931751" w="9402327">
                  <a:moveTo>
                    <a:pt x="0" y="0"/>
                  </a:moveTo>
                  <a:lnTo>
                    <a:pt x="9402327" y="0"/>
                  </a:lnTo>
                  <a:lnTo>
                    <a:pt x="9402327" y="1931751"/>
                  </a:lnTo>
                  <a:lnTo>
                    <a:pt x="0" y="1931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454765" y="1445071"/>
              <a:ext cx="9535048" cy="1959019"/>
            </a:xfrm>
            <a:custGeom>
              <a:avLst/>
              <a:gdLst/>
              <a:ahLst/>
              <a:cxnLst/>
              <a:rect r="r" b="b" t="t" l="l"/>
              <a:pathLst>
                <a:path h="1959019" w="9535048">
                  <a:moveTo>
                    <a:pt x="0" y="0"/>
                  </a:moveTo>
                  <a:lnTo>
                    <a:pt x="9535048" y="0"/>
                  </a:lnTo>
                  <a:lnTo>
                    <a:pt x="9535048"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454765" y="2424581"/>
              <a:ext cx="9402327" cy="1931751"/>
            </a:xfrm>
            <a:custGeom>
              <a:avLst/>
              <a:gdLst/>
              <a:ahLst/>
              <a:cxnLst/>
              <a:rect r="r" b="b" t="t" l="l"/>
              <a:pathLst>
                <a:path h="1931751" w="9402327">
                  <a:moveTo>
                    <a:pt x="0" y="0"/>
                  </a:moveTo>
                  <a:lnTo>
                    <a:pt x="9402327" y="0"/>
                  </a:lnTo>
                  <a:lnTo>
                    <a:pt x="9402327" y="1931750"/>
                  </a:lnTo>
                  <a:lnTo>
                    <a:pt x="0" y="193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203889" y="2936833"/>
              <a:ext cx="9535048" cy="1959019"/>
            </a:xfrm>
            <a:custGeom>
              <a:avLst/>
              <a:gdLst/>
              <a:ahLst/>
              <a:cxnLst/>
              <a:rect r="r" b="b" t="t" l="l"/>
              <a:pathLst>
                <a:path h="1959019" w="9535048">
                  <a:moveTo>
                    <a:pt x="0" y="0"/>
                  </a:moveTo>
                  <a:lnTo>
                    <a:pt x="9535048" y="0"/>
                  </a:lnTo>
                  <a:lnTo>
                    <a:pt x="9535048" y="1959019"/>
                  </a:lnTo>
                  <a:lnTo>
                    <a:pt x="0" y="1959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350093" y="3761296"/>
              <a:ext cx="9402327" cy="1931751"/>
            </a:xfrm>
            <a:custGeom>
              <a:avLst/>
              <a:gdLst/>
              <a:ahLst/>
              <a:cxnLst/>
              <a:rect r="r" b="b" t="t" l="l"/>
              <a:pathLst>
                <a:path h="1931751" w="9402327">
                  <a:moveTo>
                    <a:pt x="0" y="0"/>
                  </a:moveTo>
                  <a:lnTo>
                    <a:pt x="9402328" y="0"/>
                  </a:lnTo>
                  <a:lnTo>
                    <a:pt x="9402328" y="1931751"/>
                  </a:lnTo>
                  <a:lnTo>
                    <a:pt x="0" y="1931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4" id="34"/>
            <p:cNvSpPr txBox="true"/>
            <p:nvPr/>
          </p:nvSpPr>
          <p:spPr>
            <a:xfrm rot="0">
              <a:off x="685062" y="428206"/>
              <a:ext cx="9112951" cy="5073523"/>
            </a:xfrm>
            <a:prstGeom prst="rect">
              <a:avLst/>
            </a:prstGeom>
          </p:spPr>
          <p:txBody>
            <a:bodyPr anchor="t" rtlCol="false" tIns="0" lIns="0" bIns="0" rIns="0">
              <a:spAutoFit/>
            </a:bodyPr>
            <a:lstStyle/>
            <a:p>
              <a:pPr algn="just" marL="466344" indent="-233172" lvl="1">
                <a:lnSpc>
                  <a:spcPts val="3023"/>
                </a:lnSpc>
                <a:buFont typeface="Arial"/>
                <a:buChar char="•"/>
              </a:pPr>
              <a:r>
                <a:rPr lang="en-US" sz="2160">
                  <a:solidFill>
                    <a:srgbClr val="000000"/>
                  </a:solidFill>
                  <a:latin typeface="Poppins"/>
                </a:rPr>
                <a:t>Our slogan lays emphasis on SDG 9 . We aim to create industries of innovation.  We need to have a more secure and safe approach toward online password-related transactions. </a:t>
              </a:r>
            </a:p>
            <a:p>
              <a:pPr algn="just">
                <a:lnSpc>
                  <a:spcPts val="3023"/>
                </a:lnSpc>
              </a:pPr>
            </a:p>
            <a:p>
              <a:pPr algn="just" marL="466344" indent="-233172" lvl="1">
                <a:lnSpc>
                  <a:spcPts val="3023"/>
                </a:lnSpc>
                <a:buFont typeface="Arial"/>
                <a:buChar char="•"/>
              </a:pPr>
              <a:r>
                <a:rPr lang="en-US" sz="2160">
                  <a:solidFill>
                    <a:srgbClr val="000000"/>
                  </a:solidFill>
                  <a:latin typeface="Poppins"/>
                </a:rPr>
                <a:t>It is an effective tool for making the brand more memorable.</a:t>
              </a:r>
            </a:p>
            <a:p>
              <a:pPr algn="just">
                <a:lnSpc>
                  <a:spcPts val="3023"/>
                </a:lnSpc>
              </a:pPr>
            </a:p>
            <a:p>
              <a:pPr algn="just" marL="466344" indent="-233172" lvl="1">
                <a:lnSpc>
                  <a:spcPts val="3023"/>
                </a:lnSpc>
                <a:buFont typeface="Arial"/>
                <a:buChar char="•"/>
              </a:pPr>
              <a:r>
                <a:rPr lang="en-US" sz="2160">
                  <a:solidFill>
                    <a:srgbClr val="000000"/>
                  </a:solidFill>
                  <a:latin typeface="Poppins"/>
                </a:rPr>
                <a:t>It is simple and conveys the message needed.</a:t>
              </a:r>
            </a:p>
            <a:p>
              <a:pPr algn="just">
                <a:lnSpc>
                  <a:spcPts val="3023"/>
                </a:lnSpc>
              </a:pPr>
            </a:p>
          </p:txBody>
        </p:sp>
      </p:grpSp>
      <p:grpSp>
        <p:nvGrpSpPr>
          <p:cNvPr name="Group 35" id="35"/>
          <p:cNvGrpSpPr>
            <a:grpSpLocks noChangeAspect="true"/>
          </p:cNvGrpSpPr>
          <p:nvPr/>
        </p:nvGrpSpPr>
        <p:grpSpPr>
          <a:xfrm rot="0">
            <a:off x="14235713" y="358501"/>
            <a:ext cx="3671388" cy="3671388"/>
            <a:chOff x="0" y="0"/>
            <a:chExt cx="6350000" cy="6350000"/>
          </a:xfrm>
        </p:grpSpPr>
        <p:sp>
          <p:nvSpPr>
            <p:cNvPr name="Freeform 36" id="36"/>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6"/>
              <a:stretch>
                <a:fillRect l="0" t="0" r="0" b="0"/>
              </a:stretch>
            </a:blipFill>
          </p:spPr>
        </p:sp>
        <p:sp>
          <p:nvSpPr>
            <p:cNvPr name="Freeform 37" id="37"/>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000000"/>
            </a:solidFill>
          </p:spPr>
        </p:sp>
      </p:grpSp>
      <p:sp>
        <p:nvSpPr>
          <p:cNvPr name="TextBox 38" id="38"/>
          <p:cNvSpPr txBox="true"/>
          <p:nvPr/>
        </p:nvSpPr>
        <p:spPr>
          <a:xfrm rot="0">
            <a:off x="5373323" y="469374"/>
            <a:ext cx="7541354" cy="1619250"/>
          </a:xfrm>
          <a:prstGeom prst="rect">
            <a:avLst/>
          </a:prstGeom>
        </p:spPr>
        <p:txBody>
          <a:bodyPr anchor="t" rtlCol="false" tIns="0" lIns="0" bIns="0" rIns="0">
            <a:spAutoFit/>
          </a:bodyPr>
          <a:lstStyle/>
          <a:p>
            <a:pPr>
              <a:lnSpc>
                <a:spcPts val="12000"/>
              </a:lnSpc>
            </a:pPr>
            <a:r>
              <a:rPr lang="en-US" sz="12000">
                <a:solidFill>
                  <a:srgbClr val="F1EEEB"/>
                </a:solidFill>
                <a:latin typeface="Dream Avenue"/>
              </a:rPr>
              <a:t>BRAN</a:t>
            </a:r>
            <a:r>
              <a:rPr lang="en-US" sz="12000">
                <a:solidFill>
                  <a:srgbClr val="399D4C"/>
                </a:solidFill>
                <a:latin typeface="Dream Avenue"/>
              </a:rPr>
              <a:t>DING</a:t>
            </a:r>
          </a:p>
        </p:txBody>
      </p:sp>
      <p:sp>
        <p:nvSpPr>
          <p:cNvPr name="TextBox 39" id="39"/>
          <p:cNvSpPr txBox="true"/>
          <p:nvPr/>
        </p:nvSpPr>
        <p:spPr>
          <a:xfrm rot="0">
            <a:off x="9139238" y="1238250"/>
            <a:ext cx="9525" cy="1619190"/>
          </a:xfrm>
          <a:prstGeom prst="rect">
            <a:avLst/>
          </a:prstGeom>
        </p:spPr>
        <p:txBody>
          <a:bodyPr anchor="t" rtlCol="false" tIns="0" lIns="0" bIns="0" rIns="0">
            <a:spAutoFit/>
          </a:bodyPr>
          <a:lstStyle/>
          <a:p>
            <a:pPr algn="ctr">
              <a:lnSpc>
                <a:spcPts val="120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sp>
        <p:nvSpPr>
          <p:cNvPr name="TextBox 2" id="2"/>
          <p:cNvSpPr txBox="true"/>
          <p:nvPr/>
        </p:nvSpPr>
        <p:spPr>
          <a:xfrm rot="0">
            <a:off x="6984530" y="502375"/>
            <a:ext cx="9618375" cy="6914868"/>
          </a:xfrm>
          <a:prstGeom prst="rect">
            <a:avLst/>
          </a:prstGeom>
        </p:spPr>
        <p:txBody>
          <a:bodyPr anchor="t" rtlCol="false" tIns="0" lIns="0" bIns="0" rIns="0">
            <a:spAutoFit/>
          </a:bodyPr>
          <a:lstStyle/>
          <a:p>
            <a:pPr>
              <a:lnSpc>
                <a:spcPts val="13488"/>
              </a:lnSpc>
            </a:pPr>
            <a:r>
              <a:rPr lang="en-US" sz="13488">
                <a:solidFill>
                  <a:srgbClr val="399D4C"/>
                </a:solidFill>
                <a:latin typeface="Dream Avenue"/>
              </a:rPr>
              <a:t>S</a:t>
            </a:r>
          </a:p>
          <a:p>
            <a:pPr>
              <a:lnSpc>
                <a:spcPts val="13488"/>
              </a:lnSpc>
            </a:pPr>
            <a:r>
              <a:rPr lang="en-US" sz="13488">
                <a:solidFill>
                  <a:srgbClr val="399D4C"/>
                </a:solidFill>
                <a:latin typeface="Dream Avenue"/>
              </a:rPr>
              <a:t>W</a:t>
            </a:r>
          </a:p>
          <a:p>
            <a:pPr>
              <a:lnSpc>
                <a:spcPts val="13488"/>
              </a:lnSpc>
            </a:pPr>
            <a:r>
              <a:rPr lang="en-US" sz="13488">
                <a:solidFill>
                  <a:srgbClr val="399D4C"/>
                </a:solidFill>
                <a:latin typeface="Dream Avenue"/>
              </a:rPr>
              <a:t>0</a:t>
            </a:r>
          </a:p>
          <a:p>
            <a:pPr>
              <a:lnSpc>
                <a:spcPts val="13488"/>
              </a:lnSpc>
            </a:pPr>
            <a:r>
              <a:rPr lang="en-US" sz="13488">
                <a:solidFill>
                  <a:srgbClr val="399D4C"/>
                </a:solidFill>
                <a:latin typeface="Dream Avenue"/>
              </a:rPr>
              <a:t>T</a:t>
            </a:r>
          </a:p>
        </p:txBody>
      </p:sp>
      <p:grpSp>
        <p:nvGrpSpPr>
          <p:cNvPr name="Group 3" id="3"/>
          <p:cNvGrpSpPr/>
          <p:nvPr/>
        </p:nvGrpSpPr>
        <p:grpSpPr>
          <a:xfrm rot="0">
            <a:off x="-362140" y="5462839"/>
            <a:ext cx="7047481" cy="6294564"/>
            <a:chOff x="0" y="0"/>
            <a:chExt cx="2570940" cy="2296274"/>
          </a:xfrm>
        </p:grpSpPr>
        <p:sp>
          <p:nvSpPr>
            <p:cNvPr name="Freeform 4" id="4"/>
            <p:cNvSpPr/>
            <p:nvPr/>
          </p:nvSpPr>
          <p:spPr>
            <a:xfrm flipH="false" flipV="false" rot="0">
              <a:off x="0" y="0"/>
              <a:ext cx="2570940" cy="2296274"/>
            </a:xfrm>
            <a:custGeom>
              <a:avLst/>
              <a:gdLst/>
              <a:ahLst/>
              <a:cxnLst/>
              <a:rect r="r" b="b" t="t" l="l"/>
              <a:pathLst>
                <a:path h="2296274" w="2570940">
                  <a:moveTo>
                    <a:pt x="0" y="0"/>
                  </a:moveTo>
                  <a:lnTo>
                    <a:pt x="2570940" y="0"/>
                  </a:lnTo>
                  <a:lnTo>
                    <a:pt x="2570940" y="2296274"/>
                  </a:lnTo>
                  <a:lnTo>
                    <a:pt x="0" y="2296274"/>
                  </a:lnTo>
                  <a:close/>
                </a:path>
              </a:pathLst>
            </a:custGeom>
            <a:solidFill>
              <a:srgbClr val="399D4C"/>
            </a:solidFill>
          </p:spPr>
        </p:sp>
      </p:grpSp>
      <p:grpSp>
        <p:nvGrpSpPr>
          <p:cNvPr name="Group 5" id="5"/>
          <p:cNvGrpSpPr/>
          <p:nvPr/>
        </p:nvGrpSpPr>
        <p:grpSpPr>
          <a:xfrm rot="0">
            <a:off x="0" y="0"/>
            <a:ext cx="6683860" cy="7417243"/>
            <a:chOff x="0" y="0"/>
            <a:chExt cx="8911814" cy="9889657"/>
          </a:xfrm>
        </p:grpSpPr>
        <p:pic>
          <p:nvPicPr>
            <p:cNvPr name="Picture 6" id="6"/>
            <p:cNvPicPr>
              <a:picLocks noChangeAspect="true"/>
            </p:cNvPicPr>
            <p:nvPr/>
          </p:nvPicPr>
          <p:blipFill>
            <a:blip r:embed="rId2"/>
            <a:srcRect l="19962" t="0" r="19962" b="0"/>
            <a:stretch>
              <a:fillRect/>
            </a:stretch>
          </p:blipFill>
          <p:spPr>
            <a:xfrm flipH="false" flipV="false">
              <a:off x="0" y="0"/>
              <a:ext cx="8911814" cy="9889657"/>
            </a:xfrm>
            <a:prstGeom prst="rect">
              <a:avLst/>
            </a:prstGeom>
          </p:spPr>
        </p:pic>
      </p:grpSp>
      <p:grpSp>
        <p:nvGrpSpPr>
          <p:cNvPr name="Group 7" id="7"/>
          <p:cNvGrpSpPr/>
          <p:nvPr/>
        </p:nvGrpSpPr>
        <p:grpSpPr>
          <a:xfrm rot="0">
            <a:off x="10945767" y="7130727"/>
            <a:ext cx="7834797" cy="3749490"/>
            <a:chOff x="0" y="0"/>
            <a:chExt cx="10446396" cy="4999320"/>
          </a:xfrm>
        </p:grpSpPr>
        <p:pic>
          <p:nvPicPr>
            <p:cNvPr name="Picture 8" id="8"/>
            <p:cNvPicPr>
              <a:picLocks noChangeAspect="true"/>
            </p:cNvPicPr>
            <p:nvPr/>
          </p:nvPicPr>
          <p:blipFill>
            <a:blip r:embed="rId3"/>
            <a:srcRect l="0" t="14107" r="0" b="14107"/>
            <a:stretch>
              <a:fillRect/>
            </a:stretch>
          </p:blipFill>
          <p:spPr>
            <a:xfrm flipH="false" flipV="false">
              <a:off x="0" y="0"/>
              <a:ext cx="10446396" cy="4999320"/>
            </a:xfrm>
            <a:prstGeom prst="rect">
              <a:avLst/>
            </a:prstGeom>
          </p:spPr>
        </p:pic>
      </p:grpSp>
      <p:sp>
        <p:nvSpPr>
          <p:cNvPr name="AutoShape 9" id="9"/>
          <p:cNvSpPr/>
          <p:nvPr/>
        </p:nvSpPr>
        <p:spPr>
          <a:xfrm>
            <a:off x="9431546" y="7737697"/>
            <a:ext cx="3028441" cy="0"/>
          </a:xfrm>
          <a:prstGeom prst="line">
            <a:avLst/>
          </a:prstGeom>
          <a:ln cap="flat" w="9525">
            <a:solidFill>
              <a:srgbClr val="000000"/>
            </a:solidFill>
            <a:prstDash val="solid"/>
            <a:headEnd type="none" len="sm" w="sm"/>
            <a:tailEnd type="none" len="sm" w="sm"/>
          </a:ln>
        </p:spPr>
      </p:sp>
      <p:sp>
        <p:nvSpPr>
          <p:cNvPr name="TextBox 10" id="10"/>
          <p:cNvSpPr txBox="true"/>
          <p:nvPr/>
        </p:nvSpPr>
        <p:spPr>
          <a:xfrm rot="0">
            <a:off x="9144000" y="711613"/>
            <a:ext cx="8654269" cy="548449"/>
          </a:xfrm>
          <a:prstGeom prst="rect">
            <a:avLst/>
          </a:prstGeom>
        </p:spPr>
        <p:txBody>
          <a:bodyPr anchor="t" rtlCol="false" tIns="0" lIns="0" bIns="0" rIns="0">
            <a:spAutoFit/>
          </a:bodyPr>
          <a:lstStyle/>
          <a:p>
            <a:pPr>
              <a:lnSpc>
                <a:spcPts val="4299"/>
              </a:lnSpc>
            </a:pPr>
            <a:r>
              <a:rPr lang="en-US" sz="3071" spc="76">
                <a:solidFill>
                  <a:srgbClr val="130E0C"/>
                </a:solidFill>
                <a:latin typeface="Poppins"/>
              </a:rPr>
              <a:t>Innovative idea with an utapped market</a:t>
            </a:r>
          </a:p>
        </p:txBody>
      </p:sp>
      <p:sp>
        <p:nvSpPr>
          <p:cNvPr name="TextBox 11" id="11"/>
          <p:cNvSpPr txBox="true"/>
          <p:nvPr/>
        </p:nvSpPr>
        <p:spPr>
          <a:xfrm rot="0">
            <a:off x="9144000" y="2211661"/>
            <a:ext cx="8654269" cy="1089180"/>
          </a:xfrm>
          <a:prstGeom prst="rect">
            <a:avLst/>
          </a:prstGeom>
        </p:spPr>
        <p:txBody>
          <a:bodyPr anchor="t" rtlCol="false" tIns="0" lIns="0" bIns="0" rIns="0">
            <a:spAutoFit/>
          </a:bodyPr>
          <a:lstStyle/>
          <a:p>
            <a:pPr>
              <a:lnSpc>
                <a:spcPts val="4299"/>
              </a:lnSpc>
            </a:pPr>
            <a:r>
              <a:rPr lang="en-US" sz="3071" spc="76">
                <a:solidFill>
                  <a:srgbClr val="130E0C"/>
                </a:solidFill>
                <a:latin typeface="Poppins"/>
              </a:rPr>
              <a:t>Preliminary verison prototype with less aesthetic appeal</a:t>
            </a:r>
          </a:p>
        </p:txBody>
      </p:sp>
      <p:sp>
        <p:nvSpPr>
          <p:cNvPr name="TextBox 12" id="12"/>
          <p:cNvSpPr txBox="true"/>
          <p:nvPr/>
        </p:nvSpPr>
        <p:spPr>
          <a:xfrm rot="0">
            <a:off x="9144000" y="4187464"/>
            <a:ext cx="8654269" cy="548449"/>
          </a:xfrm>
          <a:prstGeom prst="rect">
            <a:avLst/>
          </a:prstGeom>
        </p:spPr>
        <p:txBody>
          <a:bodyPr anchor="t" rtlCol="false" tIns="0" lIns="0" bIns="0" rIns="0">
            <a:spAutoFit/>
          </a:bodyPr>
          <a:lstStyle/>
          <a:p>
            <a:pPr>
              <a:lnSpc>
                <a:spcPts val="4299"/>
              </a:lnSpc>
            </a:pPr>
            <a:r>
              <a:rPr lang="en-US" sz="3071" spc="76">
                <a:solidFill>
                  <a:srgbClr val="130E0C"/>
                </a:solidFill>
                <a:latin typeface="Poppins"/>
              </a:rPr>
              <a:t>Growing concern of Cyber Security</a:t>
            </a:r>
          </a:p>
        </p:txBody>
      </p:sp>
      <p:sp>
        <p:nvSpPr>
          <p:cNvPr name="TextBox 13" id="13"/>
          <p:cNvSpPr txBox="true"/>
          <p:nvPr/>
        </p:nvSpPr>
        <p:spPr>
          <a:xfrm rot="0">
            <a:off x="9144000" y="5622536"/>
            <a:ext cx="8654269" cy="1089180"/>
          </a:xfrm>
          <a:prstGeom prst="rect">
            <a:avLst/>
          </a:prstGeom>
        </p:spPr>
        <p:txBody>
          <a:bodyPr anchor="t" rtlCol="false" tIns="0" lIns="0" bIns="0" rIns="0">
            <a:spAutoFit/>
          </a:bodyPr>
          <a:lstStyle/>
          <a:p>
            <a:pPr>
              <a:lnSpc>
                <a:spcPts val="4299"/>
              </a:lnSpc>
            </a:pPr>
            <a:r>
              <a:rPr lang="en-US" sz="3071" spc="76">
                <a:solidFill>
                  <a:srgbClr val="130E0C"/>
                </a:solidFill>
                <a:latin typeface="Poppins"/>
              </a:rPr>
              <a:t>The reluctance of people to adopt new technology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sp>
        <p:nvSpPr>
          <p:cNvPr name="Freeform 2" id="2"/>
          <p:cNvSpPr/>
          <p:nvPr/>
        </p:nvSpPr>
        <p:spPr>
          <a:xfrm flipH="true" flipV="true" rot="-6508814">
            <a:off x="-4147342" y="-67468"/>
            <a:ext cx="17091409" cy="12927320"/>
          </a:xfrm>
          <a:custGeom>
            <a:avLst/>
            <a:gdLst/>
            <a:ahLst/>
            <a:cxnLst/>
            <a:rect r="r" b="b" t="t" l="l"/>
            <a:pathLst>
              <a:path h="12927320" w="17091409">
                <a:moveTo>
                  <a:pt x="17091409" y="12927320"/>
                </a:moveTo>
                <a:lnTo>
                  <a:pt x="0" y="12927320"/>
                </a:lnTo>
                <a:lnTo>
                  <a:pt x="0" y="0"/>
                </a:lnTo>
                <a:lnTo>
                  <a:pt x="17091409" y="0"/>
                </a:lnTo>
                <a:lnTo>
                  <a:pt x="17091409" y="1292732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71575"/>
            <a:ext cx="10122129" cy="3058020"/>
          </a:xfrm>
          <a:prstGeom prst="rect">
            <a:avLst/>
          </a:prstGeom>
        </p:spPr>
        <p:txBody>
          <a:bodyPr anchor="t" rtlCol="false" tIns="0" lIns="0" bIns="0" rIns="0">
            <a:spAutoFit/>
          </a:bodyPr>
          <a:lstStyle/>
          <a:p>
            <a:pPr>
              <a:lnSpc>
                <a:spcPts val="7894"/>
              </a:lnSpc>
            </a:pPr>
            <a:r>
              <a:rPr lang="en-US" sz="7894">
                <a:solidFill>
                  <a:srgbClr val="F1EEEB"/>
                </a:solidFill>
                <a:latin typeface="Dream Avenue"/>
              </a:rPr>
              <a:t>MARKET AN</a:t>
            </a:r>
            <a:r>
              <a:rPr lang="en-US" sz="7894">
                <a:solidFill>
                  <a:srgbClr val="399D4C"/>
                </a:solidFill>
                <a:latin typeface="Dream Avenue"/>
              </a:rPr>
              <a:t>ALYSIS</a:t>
            </a:r>
            <a:r>
              <a:rPr lang="en-US" sz="7894">
                <a:solidFill>
                  <a:srgbClr val="130E0C"/>
                </a:solidFill>
                <a:latin typeface="Dream Avenue"/>
              </a:rPr>
              <a:t> </a:t>
            </a:r>
            <a:r>
              <a:rPr lang="en-US" sz="7894">
                <a:solidFill>
                  <a:srgbClr val="F1EEEB"/>
                </a:solidFill>
                <a:latin typeface="Dream Avenue"/>
              </a:rPr>
              <a:t>AND TARGET AUDIENCE</a:t>
            </a:r>
          </a:p>
        </p:txBody>
      </p:sp>
      <p:grpSp>
        <p:nvGrpSpPr>
          <p:cNvPr name="Group 4" id="4"/>
          <p:cNvGrpSpPr/>
          <p:nvPr/>
        </p:nvGrpSpPr>
        <p:grpSpPr>
          <a:xfrm rot="0">
            <a:off x="8471272" y="1028700"/>
            <a:ext cx="9532475" cy="7661352"/>
            <a:chOff x="0" y="0"/>
            <a:chExt cx="12709967" cy="10215135"/>
          </a:xfrm>
        </p:grpSpPr>
        <p:sp>
          <p:nvSpPr>
            <p:cNvPr name="TextBox 5" id="5"/>
            <p:cNvSpPr txBox="true"/>
            <p:nvPr/>
          </p:nvSpPr>
          <p:spPr>
            <a:xfrm rot="0">
              <a:off x="10920383" y="3058393"/>
              <a:ext cx="1789584" cy="883625"/>
            </a:xfrm>
            <a:prstGeom prst="rect">
              <a:avLst/>
            </a:prstGeom>
          </p:spPr>
          <p:txBody>
            <a:bodyPr anchor="t" rtlCol="false" tIns="0" lIns="0" bIns="0" rIns="0">
              <a:spAutoFit/>
            </a:bodyPr>
            <a:lstStyle/>
            <a:p>
              <a:pPr algn="ctr">
                <a:lnSpc>
                  <a:spcPts val="2710"/>
                </a:lnSpc>
              </a:pPr>
              <a:r>
                <a:rPr lang="en-US" sz="1936">
                  <a:solidFill>
                    <a:srgbClr val="000000"/>
                  </a:solidFill>
                  <a:latin typeface="Canva Sans"/>
                </a:rPr>
                <a:t>North India</a:t>
              </a:r>
            </a:p>
            <a:p>
              <a:pPr algn="ctr">
                <a:lnSpc>
                  <a:spcPts val="2710"/>
                </a:lnSpc>
              </a:pPr>
              <a:r>
                <a:rPr lang="en-US" sz="1936">
                  <a:solidFill>
                    <a:srgbClr val="000000"/>
                  </a:solidFill>
                  <a:latin typeface="Canva Sans"/>
                </a:rPr>
                <a:t>40%</a:t>
              </a:r>
            </a:p>
          </p:txBody>
        </p:sp>
        <p:sp>
          <p:nvSpPr>
            <p:cNvPr name="TextBox 6" id="6"/>
            <p:cNvSpPr txBox="true"/>
            <p:nvPr/>
          </p:nvSpPr>
          <p:spPr>
            <a:xfrm rot="0">
              <a:off x="4660265" y="9331510"/>
              <a:ext cx="1804738" cy="883625"/>
            </a:xfrm>
            <a:prstGeom prst="rect">
              <a:avLst/>
            </a:prstGeom>
          </p:spPr>
          <p:txBody>
            <a:bodyPr anchor="t" rtlCol="false" tIns="0" lIns="0" bIns="0" rIns="0">
              <a:spAutoFit/>
            </a:bodyPr>
            <a:lstStyle/>
            <a:p>
              <a:pPr algn="ctr">
                <a:lnSpc>
                  <a:spcPts val="2710"/>
                </a:lnSpc>
              </a:pPr>
              <a:r>
                <a:rPr lang="en-US" sz="1936">
                  <a:solidFill>
                    <a:srgbClr val="000000"/>
                  </a:solidFill>
                  <a:latin typeface="Canva Sans"/>
                </a:rPr>
                <a:t>South India</a:t>
              </a:r>
            </a:p>
            <a:p>
              <a:pPr algn="ctr">
                <a:lnSpc>
                  <a:spcPts val="2710"/>
                </a:lnSpc>
              </a:pPr>
              <a:r>
                <a:rPr lang="en-US" sz="1936">
                  <a:solidFill>
                    <a:srgbClr val="000000"/>
                  </a:solidFill>
                  <a:latin typeface="Canva Sans"/>
                </a:rPr>
                <a:t>25%</a:t>
              </a:r>
            </a:p>
          </p:txBody>
        </p:sp>
        <p:sp>
          <p:nvSpPr>
            <p:cNvPr name="TextBox 7" id="7"/>
            <p:cNvSpPr txBox="true"/>
            <p:nvPr/>
          </p:nvSpPr>
          <p:spPr>
            <a:xfrm rot="0">
              <a:off x="0" y="3796547"/>
              <a:ext cx="1541247" cy="883625"/>
            </a:xfrm>
            <a:prstGeom prst="rect">
              <a:avLst/>
            </a:prstGeom>
          </p:spPr>
          <p:txBody>
            <a:bodyPr anchor="t" rtlCol="false" tIns="0" lIns="0" bIns="0" rIns="0">
              <a:spAutoFit/>
            </a:bodyPr>
            <a:lstStyle/>
            <a:p>
              <a:pPr algn="ctr">
                <a:lnSpc>
                  <a:spcPts val="2710"/>
                </a:lnSpc>
              </a:pPr>
              <a:r>
                <a:rPr lang="en-US" sz="1936">
                  <a:solidFill>
                    <a:srgbClr val="000000"/>
                  </a:solidFill>
                  <a:latin typeface="Canva Sans"/>
                </a:rPr>
                <a:t>East India</a:t>
              </a:r>
            </a:p>
            <a:p>
              <a:pPr algn="ctr">
                <a:lnSpc>
                  <a:spcPts val="2710"/>
                </a:lnSpc>
              </a:pPr>
              <a:r>
                <a:rPr lang="en-US" sz="1936">
                  <a:solidFill>
                    <a:srgbClr val="000000"/>
                  </a:solidFill>
                  <a:latin typeface="Canva Sans"/>
                </a:rPr>
                <a:t>25%</a:t>
              </a:r>
            </a:p>
          </p:txBody>
        </p:sp>
        <p:sp>
          <p:nvSpPr>
            <p:cNvPr name="TextBox 8" id="8"/>
            <p:cNvSpPr txBox="true"/>
            <p:nvPr/>
          </p:nvSpPr>
          <p:spPr>
            <a:xfrm rot="0">
              <a:off x="3997081" y="-47625"/>
              <a:ext cx="1654797" cy="883625"/>
            </a:xfrm>
            <a:prstGeom prst="rect">
              <a:avLst/>
            </a:prstGeom>
          </p:spPr>
          <p:txBody>
            <a:bodyPr anchor="t" rtlCol="false" tIns="0" lIns="0" bIns="0" rIns="0">
              <a:spAutoFit/>
            </a:bodyPr>
            <a:lstStyle/>
            <a:p>
              <a:pPr algn="ctr">
                <a:lnSpc>
                  <a:spcPts val="2710"/>
                </a:lnSpc>
              </a:pPr>
              <a:r>
                <a:rPr lang="en-US" sz="1936">
                  <a:solidFill>
                    <a:srgbClr val="000000"/>
                  </a:solidFill>
                  <a:latin typeface="Canva Sans"/>
                </a:rPr>
                <a:t>West India</a:t>
              </a:r>
            </a:p>
            <a:p>
              <a:pPr algn="ctr">
                <a:lnSpc>
                  <a:spcPts val="2710"/>
                </a:lnSpc>
              </a:pPr>
              <a:r>
                <a:rPr lang="en-US" sz="1936">
                  <a:solidFill>
                    <a:srgbClr val="000000"/>
                  </a:solidFill>
                  <a:latin typeface="Canva Sans"/>
                </a:rPr>
                <a:t>10%</a:t>
              </a:r>
            </a:p>
          </p:txBody>
        </p:sp>
        <p:grpSp>
          <p:nvGrpSpPr>
            <p:cNvPr name="Group 9" id="9"/>
            <p:cNvGrpSpPr>
              <a:grpSpLocks noChangeAspect="true"/>
            </p:cNvGrpSpPr>
            <p:nvPr/>
          </p:nvGrpSpPr>
          <p:grpSpPr>
            <a:xfrm rot="0">
              <a:off x="2170157" y="869695"/>
              <a:ext cx="8298530" cy="8298530"/>
              <a:chOff x="0" y="0"/>
              <a:chExt cx="2540000" cy="2540000"/>
            </a:xfrm>
          </p:grpSpPr>
          <p:sp>
            <p:nvSpPr>
              <p:cNvPr name="Freeform 10" id="10"/>
              <p:cNvSpPr/>
              <p:nvPr/>
            </p:nvSpPr>
            <p:spPr>
              <a:xfrm flipH="false" flipV="false" rot="0">
                <a:off x="1270000" y="0"/>
                <a:ext cx="1377505" cy="2333476"/>
              </a:xfrm>
              <a:custGeom>
                <a:avLst/>
                <a:gdLst/>
                <a:ahLst/>
                <a:cxnLst/>
                <a:rect r="r" b="b" t="t" l="l"/>
                <a:pathLst>
                  <a:path h="2333476" w="1377505">
                    <a:moveTo>
                      <a:pt x="0" y="0"/>
                    </a:moveTo>
                    <a:lnTo>
                      <a:pt x="0" y="0"/>
                    </a:lnTo>
                    <a:cubicBezTo>
                      <a:pt x="561922" y="0"/>
                      <a:pt x="1057045" y="369271"/>
                      <a:pt x="1217275" y="907864"/>
                    </a:cubicBezTo>
                    <a:cubicBezTo>
                      <a:pt x="1377505" y="1446457"/>
                      <a:pt x="1164747" y="2026321"/>
                      <a:pt x="694203" y="2333476"/>
                    </a:cubicBezTo>
                    <a:lnTo>
                      <a:pt x="0" y="1270000"/>
                    </a:lnTo>
                    <a:close/>
                  </a:path>
                </a:pathLst>
              </a:custGeom>
              <a:solidFill>
                <a:srgbClr val="258220"/>
              </a:solidFill>
            </p:spPr>
          </p:sp>
          <p:sp>
            <p:nvSpPr>
              <p:cNvPr name="Freeform 11" id="11"/>
              <p:cNvSpPr/>
              <p:nvPr/>
            </p:nvSpPr>
            <p:spPr>
              <a:xfrm flipH="false" flipV="false" rot="0">
                <a:off x="206524" y="1270000"/>
                <a:ext cx="1809964" cy="1311991"/>
              </a:xfrm>
              <a:custGeom>
                <a:avLst/>
                <a:gdLst/>
                <a:ahLst/>
                <a:cxnLst/>
                <a:rect r="r" b="b" t="t" l="l"/>
                <a:pathLst>
                  <a:path h="1311991" w="1809964">
                    <a:moveTo>
                      <a:pt x="1809963" y="1027452"/>
                    </a:moveTo>
                    <a:cubicBezTo>
                      <a:pt x="1528554" y="1231907"/>
                      <a:pt x="1175601" y="1311991"/>
                      <a:pt x="833510" y="1249006"/>
                    </a:cubicBezTo>
                    <a:cubicBezTo>
                      <a:pt x="491420" y="1186021"/>
                      <a:pt x="190135" y="985479"/>
                      <a:pt x="0" y="694203"/>
                    </a:cubicBezTo>
                    <a:lnTo>
                      <a:pt x="1063476" y="0"/>
                    </a:lnTo>
                    <a:close/>
                  </a:path>
                </a:pathLst>
              </a:custGeom>
              <a:solidFill>
                <a:srgbClr val="75D687"/>
              </a:solidFill>
            </p:spPr>
          </p:sp>
          <p:sp>
            <p:nvSpPr>
              <p:cNvPr name="Freeform 12" id="12"/>
              <p:cNvSpPr/>
              <p:nvPr/>
            </p:nvSpPr>
            <p:spPr>
              <a:xfrm flipH="false" flipV="false" rot="0">
                <a:off x="-41991" y="206524"/>
                <a:ext cx="1311991" cy="1809964"/>
              </a:xfrm>
              <a:custGeom>
                <a:avLst/>
                <a:gdLst/>
                <a:ahLst/>
                <a:cxnLst/>
                <a:rect r="r" b="b" t="t" l="l"/>
                <a:pathLst>
                  <a:path h="1809964" w="1311991">
                    <a:moveTo>
                      <a:pt x="284539" y="1809963"/>
                    </a:moveTo>
                    <a:cubicBezTo>
                      <a:pt x="80084" y="1528554"/>
                      <a:pt x="0" y="1175601"/>
                      <a:pt x="62985" y="833510"/>
                    </a:cubicBezTo>
                    <a:cubicBezTo>
                      <a:pt x="125970" y="491420"/>
                      <a:pt x="326512" y="190135"/>
                      <a:pt x="617788" y="0"/>
                    </a:cubicBezTo>
                    <a:lnTo>
                      <a:pt x="1311991" y="1063476"/>
                    </a:lnTo>
                    <a:close/>
                  </a:path>
                </a:pathLst>
              </a:custGeom>
              <a:solidFill>
                <a:srgbClr val="A6FF9A"/>
              </a:solidFill>
            </p:spPr>
          </p:sp>
          <p:sp>
            <p:nvSpPr>
              <p:cNvPr name="Freeform 13" id="13"/>
              <p:cNvSpPr/>
              <p:nvPr/>
            </p:nvSpPr>
            <p:spPr>
              <a:xfrm flipH="false" flipV="false" rot="0">
                <a:off x="523513" y="0"/>
                <a:ext cx="746487" cy="1270000"/>
              </a:xfrm>
              <a:custGeom>
                <a:avLst/>
                <a:gdLst/>
                <a:ahLst/>
                <a:cxnLst/>
                <a:rect r="r" b="b" t="t" l="l"/>
                <a:pathLst>
                  <a:path h="1270000" w="746487">
                    <a:moveTo>
                      <a:pt x="0" y="242548"/>
                    </a:moveTo>
                    <a:cubicBezTo>
                      <a:pt x="216941" y="84931"/>
                      <a:pt x="478206" y="27"/>
                      <a:pt x="746360" y="0"/>
                    </a:cubicBezTo>
                    <a:lnTo>
                      <a:pt x="746487" y="1270000"/>
                    </a:lnTo>
                    <a:close/>
                  </a:path>
                </a:pathLst>
              </a:custGeom>
              <a:solidFill>
                <a:srgbClr val="88DDB4"/>
              </a:solidFill>
            </p:spPr>
          </p:sp>
        </p:grpSp>
      </p:grpSp>
      <p:sp>
        <p:nvSpPr>
          <p:cNvPr name="TextBox 14" id="14"/>
          <p:cNvSpPr txBox="true"/>
          <p:nvPr/>
        </p:nvSpPr>
        <p:spPr>
          <a:xfrm rot="0">
            <a:off x="7159705" y="9086836"/>
            <a:ext cx="11128295" cy="301766"/>
          </a:xfrm>
          <a:prstGeom prst="rect">
            <a:avLst/>
          </a:prstGeom>
        </p:spPr>
        <p:txBody>
          <a:bodyPr anchor="t" rtlCol="false" tIns="0" lIns="0" bIns="0" rIns="0">
            <a:spAutoFit/>
          </a:bodyPr>
          <a:lstStyle/>
          <a:p>
            <a:pPr algn="ctr">
              <a:lnSpc>
                <a:spcPts val="2130"/>
              </a:lnSpc>
            </a:pPr>
            <a:r>
              <a:rPr lang="en-US" sz="2130">
                <a:solidFill>
                  <a:srgbClr val="130E0C"/>
                </a:solidFill>
                <a:latin typeface="Poppins Italics"/>
              </a:rPr>
              <a:t>INDIAN BIOMETRIC AUTHENTICATION IDENTIFICATION MARKET</a:t>
            </a:r>
          </a:p>
        </p:txBody>
      </p:sp>
      <p:sp>
        <p:nvSpPr>
          <p:cNvPr name="TextBox 15" id="15"/>
          <p:cNvSpPr txBox="true"/>
          <p:nvPr/>
        </p:nvSpPr>
        <p:spPr>
          <a:xfrm rot="0">
            <a:off x="1028700" y="4696289"/>
            <a:ext cx="6739326" cy="3828604"/>
          </a:xfrm>
          <a:prstGeom prst="rect">
            <a:avLst/>
          </a:prstGeom>
        </p:spPr>
        <p:txBody>
          <a:bodyPr anchor="t" rtlCol="false" tIns="0" lIns="0" bIns="0" rIns="0">
            <a:spAutoFit/>
          </a:bodyPr>
          <a:lstStyle/>
          <a:p>
            <a:pPr>
              <a:lnSpc>
                <a:spcPts val="3766"/>
              </a:lnSpc>
            </a:pPr>
            <a:r>
              <a:rPr lang="en-US" sz="2690" spc="67">
                <a:solidFill>
                  <a:srgbClr val="130E0C"/>
                </a:solidFill>
                <a:latin typeface="Poppins"/>
              </a:rPr>
              <a:t>Inclusive and supportive of 'For Everyone, Everywhere"', our target audience ranges from adolescents to senior citizens in advancing metropolitan cities to the remotest parts of our country. Our vision forsees the expansion of TouchWipe across the Globe too.</a:t>
            </a:r>
          </a:p>
        </p:txBody>
      </p:sp>
      <p:sp>
        <p:nvSpPr>
          <p:cNvPr name="TextBox 16" id="16"/>
          <p:cNvSpPr txBox="true"/>
          <p:nvPr/>
        </p:nvSpPr>
        <p:spPr>
          <a:xfrm rot="0">
            <a:off x="9669663" y="9539732"/>
            <a:ext cx="6921038" cy="515239"/>
          </a:xfrm>
          <a:prstGeom prst="rect">
            <a:avLst/>
          </a:prstGeom>
        </p:spPr>
        <p:txBody>
          <a:bodyPr anchor="t" rtlCol="false" tIns="0" lIns="0" bIns="0" rIns="0">
            <a:spAutoFit/>
          </a:bodyPr>
          <a:lstStyle/>
          <a:p>
            <a:pPr>
              <a:lnSpc>
                <a:spcPts val="1993"/>
              </a:lnSpc>
            </a:pPr>
            <a:r>
              <a:rPr lang="en-US" sz="1424" spc="35">
                <a:solidFill>
                  <a:srgbClr val="130E0C"/>
                </a:solidFill>
                <a:latin typeface="Poppins"/>
              </a:rPr>
              <a:t>Source: https://www.maximizemarketresearch.com/market-report/india-biometric-authentication-identification-market/52158/</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grpSp>
        <p:nvGrpSpPr>
          <p:cNvPr name="Group 2" id="2"/>
          <p:cNvGrpSpPr/>
          <p:nvPr/>
        </p:nvGrpSpPr>
        <p:grpSpPr>
          <a:xfrm rot="0">
            <a:off x="-362140" y="-346031"/>
            <a:ext cx="18905713" cy="5198634"/>
            <a:chOff x="0" y="0"/>
            <a:chExt cx="6896856" cy="1896476"/>
          </a:xfrm>
        </p:grpSpPr>
        <p:sp>
          <p:nvSpPr>
            <p:cNvPr name="Freeform 3" id="3"/>
            <p:cNvSpPr/>
            <p:nvPr/>
          </p:nvSpPr>
          <p:spPr>
            <a:xfrm flipH="false" flipV="false" rot="0">
              <a:off x="0" y="0"/>
              <a:ext cx="6896856" cy="1896476"/>
            </a:xfrm>
            <a:custGeom>
              <a:avLst/>
              <a:gdLst/>
              <a:ahLst/>
              <a:cxnLst/>
              <a:rect r="r" b="b" t="t" l="l"/>
              <a:pathLst>
                <a:path h="1896476" w="6896856">
                  <a:moveTo>
                    <a:pt x="0" y="0"/>
                  </a:moveTo>
                  <a:lnTo>
                    <a:pt x="6896856" y="0"/>
                  </a:lnTo>
                  <a:lnTo>
                    <a:pt x="6896856" y="1896476"/>
                  </a:lnTo>
                  <a:lnTo>
                    <a:pt x="0" y="1896476"/>
                  </a:lnTo>
                  <a:close/>
                </a:path>
              </a:pathLst>
            </a:custGeom>
            <a:solidFill>
              <a:srgbClr val="399D4C"/>
            </a:solidFill>
          </p:spPr>
        </p:sp>
      </p:grpSp>
      <p:grpSp>
        <p:nvGrpSpPr>
          <p:cNvPr name="Group 4" id="4"/>
          <p:cNvGrpSpPr/>
          <p:nvPr/>
        </p:nvGrpSpPr>
        <p:grpSpPr>
          <a:xfrm rot="0">
            <a:off x="1028700" y="5481765"/>
            <a:ext cx="3770008" cy="3776535"/>
            <a:chOff x="0" y="0"/>
            <a:chExt cx="5026678" cy="5035380"/>
          </a:xfrm>
        </p:grpSpPr>
        <p:pic>
          <p:nvPicPr>
            <p:cNvPr name="Picture 5" id="5"/>
            <p:cNvPicPr>
              <a:picLocks noChangeAspect="true"/>
            </p:cNvPicPr>
            <p:nvPr/>
          </p:nvPicPr>
          <p:blipFill>
            <a:blip r:embed="rId2"/>
            <a:srcRect l="0" t="16608" r="0" b="16608"/>
            <a:stretch>
              <a:fillRect/>
            </a:stretch>
          </p:blipFill>
          <p:spPr>
            <a:xfrm flipH="false" flipV="false">
              <a:off x="0" y="0"/>
              <a:ext cx="5026678" cy="5035380"/>
            </a:xfrm>
            <a:prstGeom prst="rect">
              <a:avLst/>
            </a:prstGeom>
          </p:spPr>
        </p:pic>
      </p:grpSp>
      <p:grpSp>
        <p:nvGrpSpPr>
          <p:cNvPr name="Group 6" id="6"/>
          <p:cNvGrpSpPr/>
          <p:nvPr/>
        </p:nvGrpSpPr>
        <p:grpSpPr>
          <a:xfrm rot="0">
            <a:off x="5179470" y="5481765"/>
            <a:ext cx="3770008" cy="3776535"/>
            <a:chOff x="0" y="0"/>
            <a:chExt cx="5026678" cy="5035380"/>
          </a:xfrm>
        </p:grpSpPr>
        <p:pic>
          <p:nvPicPr>
            <p:cNvPr name="Picture 7" id="7"/>
            <p:cNvPicPr>
              <a:picLocks noChangeAspect="true"/>
            </p:cNvPicPr>
            <p:nvPr/>
          </p:nvPicPr>
          <p:blipFill>
            <a:blip r:embed="rId3"/>
            <a:srcRect l="16724" t="0" r="16724" b="0"/>
            <a:stretch>
              <a:fillRect/>
            </a:stretch>
          </p:blipFill>
          <p:spPr>
            <a:xfrm flipH="false" flipV="false">
              <a:off x="0" y="0"/>
              <a:ext cx="5026678" cy="5035380"/>
            </a:xfrm>
            <a:prstGeom prst="rect">
              <a:avLst/>
            </a:prstGeom>
          </p:spPr>
        </p:pic>
      </p:grpSp>
      <p:grpSp>
        <p:nvGrpSpPr>
          <p:cNvPr name="Group 8" id="8"/>
          <p:cNvGrpSpPr/>
          <p:nvPr/>
        </p:nvGrpSpPr>
        <p:grpSpPr>
          <a:xfrm rot="0">
            <a:off x="9330240" y="5481765"/>
            <a:ext cx="3770008" cy="3776535"/>
            <a:chOff x="0" y="0"/>
            <a:chExt cx="5026678" cy="5035380"/>
          </a:xfrm>
        </p:grpSpPr>
        <p:pic>
          <p:nvPicPr>
            <p:cNvPr name="Picture 9" id="9"/>
            <p:cNvPicPr>
              <a:picLocks noChangeAspect="true"/>
            </p:cNvPicPr>
            <p:nvPr/>
          </p:nvPicPr>
          <p:blipFill>
            <a:blip r:embed="rId4"/>
            <a:srcRect l="39067" t="7500" r="1262" b="2839"/>
            <a:stretch>
              <a:fillRect/>
            </a:stretch>
          </p:blipFill>
          <p:spPr>
            <a:xfrm flipH="false" flipV="false">
              <a:off x="0" y="0"/>
              <a:ext cx="5026678" cy="5035380"/>
            </a:xfrm>
            <a:prstGeom prst="rect">
              <a:avLst/>
            </a:prstGeom>
          </p:spPr>
        </p:pic>
      </p:grpSp>
      <p:grpSp>
        <p:nvGrpSpPr>
          <p:cNvPr name="Group 10" id="10"/>
          <p:cNvGrpSpPr/>
          <p:nvPr/>
        </p:nvGrpSpPr>
        <p:grpSpPr>
          <a:xfrm rot="0">
            <a:off x="13489293" y="5481765"/>
            <a:ext cx="3770008" cy="3776535"/>
            <a:chOff x="0" y="0"/>
            <a:chExt cx="5026678" cy="5035380"/>
          </a:xfrm>
        </p:grpSpPr>
        <p:pic>
          <p:nvPicPr>
            <p:cNvPr name="Picture 11" id="11"/>
            <p:cNvPicPr>
              <a:picLocks noChangeAspect="true"/>
            </p:cNvPicPr>
            <p:nvPr/>
          </p:nvPicPr>
          <p:blipFill>
            <a:blip r:embed="rId5"/>
            <a:srcRect l="8277" t="0" r="25170" b="0"/>
            <a:stretch>
              <a:fillRect/>
            </a:stretch>
          </p:blipFill>
          <p:spPr>
            <a:xfrm flipH="false" flipV="false">
              <a:off x="0" y="0"/>
              <a:ext cx="5026678" cy="5035380"/>
            </a:xfrm>
            <a:prstGeom prst="rect">
              <a:avLst/>
            </a:prstGeom>
          </p:spPr>
        </p:pic>
      </p:grpSp>
      <p:sp>
        <p:nvSpPr>
          <p:cNvPr name="AutoShape 12" id="12"/>
          <p:cNvSpPr/>
          <p:nvPr/>
        </p:nvSpPr>
        <p:spPr>
          <a:xfrm>
            <a:off x="11899182" y="1033462"/>
            <a:ext cx="4159053" cy="4762"/>
          </a:xfrm>
          <a:prstGeom prst="line">
            <a:avLst/>
          </a:prstGeom>
          <a:ln cap="flat" w="9525">
            <a:solidFill>
              <a:srgbClr val="000000"/>
            </a:solidFill>
            <a:prstDash val="solid"/>
            <a:headEnd type="none" len="sm" w="sm"/>
            <a:tailEnd type="none" len="sm" w="sm"/>
          </a:ln>
        </p:spPr>
      </p:sp>
      <p:sp>
        <p:nvSpPr>
          <p:cNvPr name="TextBox 13" id="13"/>
          <p:cNvSpPr txBox="true"/>
          <p:nvPr/>
        </p:nvSpPr>
        <p:spPr>
          <a:xfrm rot="0">
            <a:off x="842089" y="1238250"/>
            <a:ext cx="8674761" cy="3143250"/>
          </a:xfrm>
          <a:prstGeom prst="rect">
            <a:avLst/>
          </a:prstGeom>
        </p:spPr>
        <p:txBody>
          <a:bodyPr anchor="t" rtlCol="false" tIns="0" lIns="0" bIns="0" rIns="0">
            <a:spAutoFit/>
          </a:bodyPr>
          <a:lstStyle/>
          <a:p>
            <a:pPr>
              <a:lnSpc>
                <a:spcPts val="12000"/>
              </a:lnSpc>
            </a:pPr>
            <a:r>
              <a:rPr lang="en-US" sz="12000">
                <a:solidFill>
                  <a:srgbClr val="F1EEEB"/>
                </a:solidFill>
                <a:latin typeface="Dream Avenue"/>
              </a:rPr>
              <a:t>FUTURE PROSPECTS</a:t>
            </a:r>
          </a:p>
        </p:txBody>
      </p:sp>
      <p:sp>
        <p:nvSpPr>
          <p:cNvPr name="TextBox 14" id="14"/>
          <p:cNvSpPr txBox="true"/>
          <p:nvPr/>
        </p:nvSpPr>
        <p:spPr>
          <a:xfrm rot="0">
            <a:off x="9618068" y="1418957"/>
            <a:ext cx="7742450" cy="2489991"/>
          </a:xfrm>
          <a:prstGeom prst="rect">
            <a:avLst/>
          </a:prstGeom>
        </p:spPr>
        <p:txBody>
          <a:bodyPr anchor="t" rtlCol="false" tIns="0" lIns="0" bIns="0" rIns="0">
            <a:spAutoFit/>
          </a:bodyPr>
          <a:lstStyle/>
          <a:p>
            <a:pPr algn="ctr">
              <a:lnSpc>
                <a:spcPts val="3964"/>
              </a:lnSpc>
            </a:pPr>
            <a:r>
              <a:rPr lang="en-US" sz="2832" spc="70">
                <a:solidFill>
                  <a:srgbClr val="130E0C"/>
                </a:solidFill>
                <a:latin typeface="Poppins"/>
              </a:rPr>
              <a:t>Upholding our motto 'Safe Secure Satisfied', we aim towards expaning into the fields of other biometric related safety measures like Face Scanning, Iris Recognition, Palm Scanning, etc.</a:t>
            </a:r>
          </a:p>
        </p:txBody>
      </p:sp>
      <p:grpSp>
        <p:nvGrpSpPr>
          <p:cNvPr name="Group 15" id="15"/>
          <p:cNvGrpSpPr/>
          <p:nvPr/>
        </p:nvGrpSpPr>
        <p:grpSpPr>
          <a:xfrm rot="0">
            <a:off x="9942077" y="4452059"/>
            <a:ext cx="8073265" cy="801089"/>
            <a:chOff x="0" y="0"/>
            <a:chExt cx="10764353" cy="1068119"/>
          </a:xfrm>
        </p:grpSpPr>
        <p:sp>
          <p:nvSpPr>
            <p:cNvPr name="TextBox 16" id="16"/>
            <p:cNvSpPr txBox="true"/>
            <p:nvPr/>
          </p:nvSpPr>
          <p:spPr>
            <a:xfrm rot="0">
              <a:off x="6749275" y="95250"/>
              <a:ext cx="4015078" cy="972869"/>
            </a:xfrm>
            <a:prstGeom prst="rect">
              <a:avLst/>
            </a:prstGeom>
          </p:spPr>
          <p:txBody>
            <a:bodyPr anchor="t" rtlCol="false" tIns="0" lIns="0" bIns="0" rIns="0">
              <a:spAutoFit/>
            </a:bodyPr>
            <a:lstStyle/>
            <a:p>
              <a:pPr>
                <a:lnSpc>
                  <a:spcPts val="5288"/>
                </a:lnSpc>
              </a:pPr>
              <a:r>
                <a:rPr lang="en-US" sz="5288">
                  <a:solidFill>
                    <a:srgbClr val="130E0C"/>
                  </a:solidFill>
                  <a:latin typeface="Dream Avenue"/>
                </a:rPr>
                <a:t>Satisfied</a:t>
              </a:r>
            </a:p>
          </p:txBody>
        </p:sp>
        <p:sp>
          <p:nvSpPr>
            <p:cNvPr name="TextBox 17" id="17"/>
            <p:cNvSpPr txBox="true"/>
            <p:nvPr/>
          </p:nvSpPr>
          <p:spPr>
            <a:xfrm rot="0">
              <a:off x="3109107" y="95250"/>
              <a:ext cx="4770039" cy="972869"/>
            </a:xfrm>
            <a:prstGeom prst="rect">
              <a:avLst/>
            </a:prstGeom>
          </p:spPr>
          <p:txBody>
            <a:bodyPr anchor="t" rtlCol="false" tIns="0" lIns="0" bIns="0" rIns="0">
              <a:spAutoFit/>
            </a:bodyPr>
            <a:lstStyle/>
            <a:p>
              <a:pPr>
                <a:lnSpc>
                  <a:spcPts val="5288"/>
                </a:lnSpc>
              </a:pPr>
              <a:r>
                <a:rPr lang="en-US" sz="5288">
                  <a:solidFill>
                    <a:srgbClr val="130E0C"/>
                  </a:solidFill>
                  <a:latin typeface="Dream Avenue"/>
                </a:rPr>
                <a:t>Secure</a:t>
              </a:r>
            </a:p>
          </p:txBody>
        </p:sp>
        <p:sp>
          <p:nvSpPr>
            <p:cNvPr name="TextBox 18" id="18"/>
            <p:cNvSpPr txBox="true"/>
            <p:nvPr/>
          </p:nvSpPr>
          <p:spPr>
            <a:xfrm rot="0">
              <a:off x="0" y="95250"/>
              <a:ext cx="4276551" cy="972869"/>
            </a:xfrm>
            <a:prstGeom prst="rect">
              <a:avLst/>
            </a:prstGeom>
          </p:spPr>
          <p:txBody>
            <a:bodyPr anchor="t" rtlCol="false" tIns="0" lIns="0" bIns="0" rIns="0">
              <a:spAutoFit/>
            </a:bodyPr>
            <a:lstStyle/>
            <a:p>
              <a:pPr>
                <a:lnSpc>
                  <a:spcPts val="5288"/>
                </a:lnSpc>
              </a:pPr>
              <a:r>
                <a:rPr lang="en-US" sz="5288">
                  <a:solidFill>
                    <a:srgbClr val="130E0C"/>
                  </a:solidFill>
                  <a:latin typeface="Dream Avenue"/>
                </a:rPr>
                <a:t>Safe</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EEB"/>
        </a:solidFill>
      </p:bgPr>
    </p:bg>
    <p:spTree>
      <p:nvGrpSpPr>
        <p:cNvPr id="1" name=""/>
        <p:cNvGrpSpPr/>
        <p:nvPr/>
      </p:nvGrpSpPr>
      <p:grpSpPr>
        <a:xfrm>
          <a:off x="0" y="0"/>
          <a:ext cx="0" cy="0"/>
          <a:chOff x="0" y="0"/>
          <a:chExt cx="0" cy="0"/>
        </a:xfrm>
      </p:grpSpPr>
      <p:grpSp>
        <p:nvGrpSpPr>
          <p:cNvPr name="Group 2" id="2"/>
          <p:cNvGrpSpPr/>
          <p:nvPr/>
        </p:nvGrpSpPr>
        <p:grpSpPr>
          <a:xfrm rot="0">
            <a:off x="-368552" y="2241244"/>
            <a:ext cx="9512552" cy="10268684"/>
            <a:chOff x="0" y="0"/>
            <a:chExt cx="3060697" cy="3303986"/>
          </a:xfrm>
        </p:grpSpPr>
        <p:sp>
          <p:nvSpPr>
            <p:cNvPr name="Freeform 3" id="3"/>
            <p:cNvSpPr/>
            <p:nvPr/>
          </p:nvSpPr>
          <p:spPr>
            <a:xfrm flipH="false" flipV="false" rot="0">
              <a:off x="0" y="0"/>
              <a:ext cx="3060697" cy="3303986"/>
            </a:xfrm>
            <a:custGeom>
              <a:avLst/>
              <a:gdLst/>
              <a:ahLst/>
              <a:cxnLst/>
              <a:rect r="r" b="b" t="t" l="l"/>
              <a:pathLst>
                <a:path h="3303986" w="3060697">
                  <a:moveTo>
                    <a:pt x="0" y="0"/>
                  </a:moveTo>
                  <a:lnTo>
                    <a:pt x="3060697" y="0"/>
                  </a:lnTo>
                  <a:lnTo>
                    <a:pt x="3060697" y="3303986"/>
                  </a:lnTo>
                  <a:lnTo>
                    <a:pt x="0" y="3303986"/>
                  </a:lnTo>
                  <a:close/>
                </a:path>
              </a:pathLst>
            </a:custGeom>
            <a:solidFill>
              <a:srgbClr val="399D4C"/>
            </a:solidFill>
          </p:spPr>
        </p:sp>
      </p:grpSp>
      <p:grpSp>
        <p:nvGrpSpPr>
          <p:cNvPr name="Group 4" id="4"/>
          <p:cNvGrpSpPr/>
          <p:nvPr/>
        </p:nvGrpSpPr>
        <p:grpSpPr>
          <a:xfrm rot="0">
            <a:off x="16138442" y="-276686"/>
            <a:ext cx="2399442" cy="5035859"/>
            <a:chOff x="0" y="0"/>
            <a:chExt cx="875323" cy="1837095"/>
          </a:xfrm>
        </p:grpSpPr>
        <p:sp>
          <p:nvSpPr>
            <p:cNvPr name="Freeform 5" id="5"/>
            <p:cNvSpPr/>
            <p:nvPr/>
          </p:nvSpPr>
          <p:spPr>
            <a:xfrm flipH="false" flipV="false" rot="0">
              <a:off x="0" y="0"/>
              <a:ext cx="875323" cy="1837095"/>
            </a:xfrm>
            <a:custGeom>
              <a:avLst/>
              <a:gdLst/>
              <a:ahLst/>
              <a:cxnLst/>
              <a:rect r="r" b="b" t="t" l="l"/>
              <a:pathLst>
                <a:path h="1837095" w="875323">
                  <a:moveTo>
                    <a:pt x="0" y="0"/>
                  </a:moveTo>
                  <a:lnTo>
                    <a:pt x="875323" y="0"/>
                  </a:lnTo>
                  <a:lnTo>
                    <a:pt x="875323" y="1837095"/>
                  </a:lnTo>
                  <a:lnTo>
                    <a:pt x="0" y="1837095"/>
                  </a:lnTo>
                  <a:close/>
                </a:path>
              </a:pathLst>
            </a:custGeom>
            <a:solidFill>
              <a:srgbClr val="399D4C"/>
            </a:solidFill>
          </p:spPr>
        </p:sp>
      </p:grpSp>
      <p:grpSp>
        <p:nvGrpSpPr>
          <p:cNvPr name="Group 6" id="6"/>
          <p:cNvGrpSpPr/>
          <p:nvPr/>
        </p:nvGrpSpPr>
        <p:grpSpPr>
          <a:xfrm rot="0">
            <a:off x="-687528" y="4759173"/>
            <a:ext cx="7800151" cy="5908725"/>
            <a:chOff x="0" y="0"/>
            <a:chExt cx="10400201" cy="7878300"/>
          </a:xfrm>
        </p:grpSpPr>
        <p:pic>
          <p:nvPicPr>
            <p:cNvPr name="Picture 7" id="7"/>
            <p:cNvPicPr>
              <a:picLocks noChangeAspect="true"/>
            </p:cNvPicPr>
            <p:nvPr/>
          </p:nvPicPr>
          <p:blipFill>
            <a:blip r:embed="rId2"/>
            <a:srcRect l="0" t="21593" r="0" b="21593"/>
            <a:stretch>
              <a:fillRect/>
            </a:stretch>
          </p:blipFill>
          <p:spPr>
            <a:xfrm flipH="false" flipV="false">
              <a:off x="0" y="0"/>
              <a:ext cx="10400201" cy="7878300"/>
            </a:xfrm>
            <a:prstGeom prst="rect">
              <a:avLst/>
            </a:prstGeom>
          </p:spPr>
        </p:pic>
      </p:grpSp>
      <p:sp>
        <p:nvSpPr>
          <p:cNvPr name="AutoShape 8" id="8"/>
          <p:cNvSpPr/>
          <p:nvPr/>
        </p:nvSpPr>
        <p:spPr>
          <a:xfrm>
            <a:off x="12552711" y="3927772"/>
            <a:ext cx="4785448" cy="4762"/>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9630422" y="805338"/>
            <a:ext cx="7309021" cy="8676324"/>
          </a:xfrm>
          <a:custGeom>
            <a:avLst/>
            <a:gdLst/>
            <a:ahLst/>
            <a:cxnLst/>
            <a:rect r="r" b="b" t="t" l="l"/>
            <a:pathLst>
              <a:path h="8676324" w="7309021">
                <a:moveTo>
                  <a:pt x="0" y="0"/>
                </a:moveTo>
                <a:lnTo>
                  <a:pt x="7309021" y="0"/>
                </a:lnTo>
                <a:lnTo>
                  <a:pt x="7309021" y="8676324"/>
                </a:lnTo>
                <a:lnTo>
                  <a:pt x="0" y="8676324"/>
                </a:lnTo>
                <a:lnTo>
                  <a:pt x="0" y="0"/>
                </a:lnTo>
                <a:close/>
              </a:path>
            </a:pathLst>
          </a:custGeom>
          <a:blipFill>
            <a:blip r:embed="rId3"/>
            <a:stretch>
              <a:fillRect l="-3901" t="-2058" r="-39693" b="-3348"/>
            </a:stretch>
          </a:blipFill>
        </p:spPr>
      </p:sp>
      <p:sp>
        <p:nvSpPr>
          <p:cNvPr name="TextBox 10" id="10"/>
          <p:cNvSpPr txBox="true"/>
          <p:nvPr/>
        </p:nvSpPr>
        <p:spPr>
          <a:xfrm rot="0">
            <a:off x="650601" y="848676"/>
            <a:ext cx="9235317" cy="3756833"/>
          </a:xfrm>
          <a:prstGeom prst="rect">
            <a:avLst/>
          </a:prstGeom>
        </p:spPr>
        <p:txBody>
          <a:bodyPr anchor="t" rtlCol="false" tIns="0" lIns="0" bIns="0" rIns="0">
            <a:spAutoFit/>
          </a:bodyPr>
          <a:lstStyle/>
          <a:p>
            <a:pPr>
              <a:lnSpc>
                <a:spcPts val="14406"/>
              </a:lnSpc>
            </a:pPr>
            <a:r>
              <a:rPr lang="en-US" sz="14406">
                <a:solidFill>
                  <a:srgbClr val="399D4C"/>
                </a:solidFill>
                <a:latin typeface="Dream Avenue"/>
              </a:rPr>
              <a:t>COST</a:t>
            </a:r>
            <a:r>
              <a:rPr lang="en-US" sz="14406">
                <a:solidFill>
                  <a:srgbClr val="000000"/>
                </a:solidFill>
                <a:latin typeface="Dream Avenue"/>
              </a:rPr>
              <a:t> </a:t>
            </a:r>
            <a:r>
              <a:rPr lang="en-US" sz="14406">
                <a:solidFill>
                  <a:srgbClr val="F1EEEB"/>
                </a:solidFill>
                <a:latin typeface="Dream Avenue"/>
              </a:rPr>
              <a:t>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DAFwkBgz6zg</dc:identifier>
  <dcterms:modified xsi:type="dcterms:W3CDTF">2011-08-01T06:04:30Z</dcterms:modified>
  <cp:revision>1</cp:revision>
  <dc:title>TouchWipe</dc:title>
</cp:coreProperties>
</file>